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81" r:id="rId4"/>
    <p:sldId id="279" r:id="rId5"/>
    <p:sldId id="280" r:id="rId6"/>
    <p:sldId id="282" r:id="rId7"/>
    <p:sldId id="289" r:id="rId8"/>
    <p:sldId id="290" r:id="rId9"/>
    <p:sldId id="283" r:id="rId10"/>
    <p:sldId id="284" r:id="rId11"/>
    <p:sldId id="285" r:id="rId12"/>
    <p:sldId id="286" r:id="rId13"/>
    <p:sldId id="272" r:id="rId14"/>
    <p:sldId id="287" r:id="rId15"/>
    <p:sldId id="288" r:id="rId16"/>
    <p:sldId id="271" r:id="rId17"/>
    <p:sldId id="269" r:id="rId18"/>
    <p:sldId id="270" r:id="rId19"/>
    <p:sldId id="277" r:id="rId20"/>
    <p:sldId id="274" r:id="rId21"/>
    <p:sldId id="276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777777"/>
    <a:srgbClr val="B2B2B2"/>
    <a:srgbClr val="808080"/>
    <a:srgbClr val="4D4D4D"/>
    <a:srgbClr val="DDDDDD"/>
    <a:srgbClr val="5F5F5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12E9E73-1304-4558-B13A-E713AA7631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4F6B19B-823A-4C5C-AFCA-AE34C68797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D5968D3E-BFEF-43C2-B18C-1811D78AA6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18AE1AA6-B370-4D92-8A57-4AC23CF5785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F5E8FA-A5E1-4996-BC59-3B03AA851FB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180A839-CF7A-4664-B6A1-9220345A18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4C18999-68E6-4F20-A8B9-C74A2DB6BA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CDE1061-9BF3-4DA1-AA37-B797097CB3C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137EADC-6675-48EB-A258-07730B074C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134328D-F3D6-4BC5-9FE6-5719819ED6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D33F4AF-0AE2-469A-BB3C-8BA6E33F4D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BB1598-0688-4189-94B6-AC6D2797731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0AD4E1-631B-4310-89C6-3FCD11528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26C73-8A27-4C7F-8D47-C29AC250D62B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97634A08-3D31-4DE1-8FC6-8728B092D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8831A20-2A93-49C9-B463-197003DFC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746" tIns="45873" rIns="91746" bIns="45873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474562-C96B-4AEC-B586-5CC4A379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03C43-D759-4DCC-820D-E50B924C3A88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13739DF1-266A-434E-94FD-55EF97A7DD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81DB14C-DC3C-4AFB-9A16-225E17295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746" tIns="45873" rIns="91746" bIns="45873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5811DA-2101-4718-823C-E3CEDF4783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4ED8D-0B66-4248-8A35-0D8C338DAE11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108E5A8-498B-4DA1-95C9-CF2298A29E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4CFA880-8664-433C-A935-B62D7D509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/>
              <a:t>1023 :De réelles mesures pour un allégement de l'appareil étatique PDC</a:t>
            </a:r>
          </a:p>
          <a:p>
            <a:r>
              <a:rPr lang="fr-FR" altLang="fr-FR"/>
              <a:t>313 : Etudier la possibilité de privatiser certains services de l'Etat PLR</a:t>
            </a:r>
          </a:p>
          <a:p>
            <a:r>
              <a:rPr lang="fr-CH" altLang="fr-FR"/>
              <a:t>810 : </a:t>
            </a:r>
            <a:r>
              <a:rPr lang="fr-FR" altLang="fr-FR"/>
              <a:t>Personnel administratif de l'Etat: respect du budget? PDC</a:t>
            </a:r>
          </a:p>
          <a:p>
            <a:r>
              <a:rPr lang="fr-CH" altLang="fr-FR"/>
              <a:t>812 : </a:t>
            </a:r>
            <a:r>
              <a:rPr lang="fr-FR" altLang="fr-FR"/>
              <a:t>Effectif du personnel administratif : Comment aider le Gouvernement ? PDC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10643D-1088-4619-908D-2DAED713E5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DF3C6-EB3C-43E5-A504-080F9B19C7F7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E64DD3D9-0D35-467C-B1C6-F3C797990F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F21C809-A723-4B32-B592-DE8064925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b="1">
              <a:solidFill>
                <a:srgbClr val="FF0066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B9A925-B2D8-4D38-8EDC-CB5EA5985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C915D-1E1A-4893-A874-2093324CA033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0291826-AE8C-4D52-856E-9A3C19AE4135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60ACD1A-3BDB-4053-8329-C23D9F5BF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746" tIns="45873" rIns="91746" bIns="45873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B21A18-ABF1-421B-8FA4-15B7B6FF9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0C0D3-DC6C-47C1-AE7F-0CD2B01F478E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62309C2-9579-4BCC-A547-5CDF1EA1F349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C9CFAD4-D303-4A18-B244-A7E5D4A10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746" tIns="45873" rIns="91746" bIns="45873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74B0E6-56B3-48CF-84F8-5D43CDD543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06121-2DE3-4C22-A1DE-B7CE7EC5C01A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86C5688-D45E-48C5-BAD1-6F8C2921B7D9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42D020A-AF44-46AC-BFAB-98D539F9D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746" tIns="45873" rIns="91746" bIns="45873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1376CF-6E07-4C2F-8CE4-4E985C0350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598D3-DCC6-44FE-9948-A8B112453C30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7C6AE596-C8CA-44E0-A2A6-0E5E71EA96AA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B157DF3-297C-445D-B81E-82C035AA6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746" tIns="45873" rIns="91746" bIns="45873"/>
          <a:lstStyle/>
          <a:p>
            <a:endParaRPr lang="en-US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E8557-6CC9-47EB-915A-1E116FB2B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78E8C-2592-4904-8985-2ED71576E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744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9CC83F-E59E-435C-8F69-08E4F523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3CFA9C-BA4B-461E-80D1-2D836822C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220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3629515-D53D-42EF-A3CA-486F93D21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5915AB-C1E9-46C5-B238-00D8B6781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973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99305D0-090F-455E-939D-E1B53A898B0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504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6C997-AEC9-4C84-8850-49075D0A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A0CFEB-F330-4572-8FE0-8FB3A36A8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428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966904-AD4C-4EDB-9E72-C72A4F35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220F47-EA5B-40D4-A7A3-5C2F6FFF1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8056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DCFCD-AAB4-4CD9-BC82-C32FAA400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44A34E-8257-49DE-8514-3432281FD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C9E0FF-5802-4B38-AF1F-481302480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2539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57A48-012E-4517-9C30-F0ACA636B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FCBD31-B6F0-4DE9-AB33-F5F5DB01D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B938A0-F3B5-45DF-9CF5-497857961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554F2D-4A02-4C56-9081-044633129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8835C7-7C1B-478B-B4D4-6EFF41965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4867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E4F7D-21E6-4275-B4D0-4A6E67B39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152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23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4A51F5-63D5-484B-AFE5-5CED9B80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FB18D-3F44-4FAE-80DD-4B55A738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D937CD-9A26-4BA6-B94C-EEC30BC12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1969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A604F-DE9E-4DAB-86FB-7B09C71BA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CDA4D88-F512-4003-ACD6-BC26A5C47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781344-BDB0-44F7-93A5-1233C6059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928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deau_Creapole">
            <a:extLst>
              <a:ext uri="{FF2B5EF4-FFF2-40B4-BE49-F238E27FC236}">
                <a16:creationId xmlns:a16="http://schemas.microsoft.com/office/drawing/2014/main" id="{FB8655D8-F1E5-47B6-8137-7FF601B70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7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>
            <a:extLst>
              <a:ext uri="{FF2B5EF4-FFF2-40B4-BE49-F238E27FC236}">
                <a16:creationId xmlns:a16="http://schemas.microsoft.com/office/drawing/2014/main" id="{E0BCBACF-9311-4FF8-B97A-9F1C82285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20938"/>
            <a:ext cx="805497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endParaRPr lang="fr-FR" altLang="fr-FR" sz="2400" b="1" i="1">
              <a:latin typeface="Verdana" panose="020B0604030504040204" pitchFamily="34" charset="0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F6EC01C2-FB6E-49B2-8409-5683664D2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909638"/>
            <a:ext cx="7439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8096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2668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7240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1812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FR" altLang="fr-FR" sz="2800" b="1">
                <a:solidFill>
                  <a:srgbClr val="4D4D4D"/>
                </a:solidFill>
                <a:latin typeface="Verdana" panose="020B0604030504040204" pitchFamily="34" charset="0"/>
              </a:rPr>
              <a:t>AUTONOMISATION DE L'OVJ</a:t>
            </a:r>
            <a:r>
              <a:rPr lang="fr-FR" altLang="fr-FR"/>
              <a:t> </a:t>
            </a:r>
          </a:p>
        </p:txBody>
      </p:sp>
      <p:pic>
        <p:nvPicPr>
          <p:cNvPr id="8200" name="Picture 8" descr="OVJ - Office des Véhicules du canton du Jura">
            <a:extLst>
              <a:ext uri="{FF2B5EF4-FFF2-40B4-BE49-F238E27FC236}">
                <a16:creationId xmlns:a16="http://schemas.microsoft.com/office/drawing/2014/main" id="{447A6CB3-AE62-4EDF-92F4-DC73D63D7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92375"/>
            <a:ext cx="4884737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52706FB-5EC9-47D3-BC09-F12C32DD2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3425" y="1052513"/>
            <a:ext cx="7439025" cy="64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2425" indent="-352425" algn="l"/>
            <a:r>
              <a:rPr lang="fr-CH" altLang="fr-FR" sz="2400" b="1">
                <a:solidFill>
                  <a:srgbClr val="CC0000"/>
                </a:solidFill>
                <a:latin typeface="Verdana" panose="020B0604030504040204" pitchFamily="34" charset="0"/>
              </a:rPr>
              <a:t>Les défis à venir de l'OVJ</a:t>
            </a:r>
            <a:endParaRPr lang="fr-FR" altLang="fr-FR" sz="4800"/>
          </a:p>
        </p:txBody>
      </p:sp>
      <p:sp>
        <p:nvSpPr>
          <p:cNvPr id="55316" name="Text Box 12">
            <a:extLst>
              <a:ext uri="{FF2B5EF4-FFF2-40B4-BE49-F238E27FC236}">
                <a16:creationId xmlns:a16="http://schemas.microsoft.com/office/drawing/2014/main" id="{BF4471E0-F0F8-471B-9033-E358E30B6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924175"/>
            <a:ext cx="14398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fr-FR" sz="1600">
              <a:latin typeface="Arial Narrow" panose="020B0606020202030204" pitchFamily="34" charset="0"/>
            </a:endParaRPr>
          </a:p>
        </p:txBody>
      </p:sp>
      <p:grpSp>
        <p:nvGrpSpPr>
          <p:cNvPr id="55320" name="Group 24">
            <a:extLst>
              <a:ext uri="{FF2B5EF4-FFF2-40B4-BE49-F238E27FC236}">
                <a16:creationId xmlns:a16="http://schemas.microsoft.com/office/drawing/2014/main" id="{D6C9514F-3CF7-4DFB-B620-94FA2FE54D23}"/>
              </a:ext>
            </a:extLst>
          </p:cNvPr>
          <p:cNvGrpSpPr>
            <a:grpSpLocks/>
          </p:cNvGrpSpPr>
          <p:nvPr/>
        </p:nvGrpSpPr>
        <p:grpSpPr bwMode="auto">
          <a:xfrm>
            <a:off x="608013" y="2130425"/>
            <a:ext cx="8296275" cy="3170238"/>
            <a:chOff x="383" y="1342"/>
            <a:chExt cx="5226" cy="1997"/>
          </a:xfrm>
        </p:grpSpPr>
        <p:sp>
          <p:nvSpPr>
            <p:cNvPr id="55312" name="AutoShape 4">
              <a:extLst>
                <a:ext uri="{FF2B5EF4-FFF2-40B4-BE49-F238E27FC236}">
                  <a16:creationId xmlns:a16="http://schemas.microsoft.com/office/drawing/2014/main" id="{772BD115-5F17-4376-9033-0F1219897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" y="1342"/>
              <a:ext cx="1279" cy="1995"/>
            </a:xfrm>
            <a:prstGeom prst="homePlate">
              <a:avLst>
                <a:gd name="adj" fmla="val 30259"/>
              </a:avLst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Adapter les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 prestations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 à la législation  qui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 évolue rapidement</a:t>
              </a:r>
              <a:endParaRPr lang="en-US" altLang="fr-FR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5313" name="AutoShape 5">
              <a:extLst>
                <a:ext uri="{FF2B5EF4-FFF2-40B4-BE49-F238E27FC236}">
                  <a16:creationId xmlns:a16="http://schemas.microsoft.com/office/drawing/2014/main" id="{7719A440-9010-4FA5-AEFF-E01F7EB92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1344"/>
              <a:ext cx="1542" cy="1995"/>
            </a:xfrm>
            <a:prstGeom prst="chevron">
              <a:avLst>
                <a:gd name="adj" fmla="val 25000"/>
              </a:avLst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0" hangingPunct="0">
                <a:lnSpc>
                  <a:spcPct val="90000"/>
                </a:lnSpc>
                <a:spcBef>
                  <a:spcPct val="30000"/>
                </a:spcBef>
              </a:pPr>
              <a:endParaRPr lang="en-US" altLang="fr-FR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5314" name="AutoShape 6">
              <a:extLst>
                <a:ext uri="{FF2B5EF4-FFF2-40B4-BE49-F238E27FC236}">
                  <a16:creationId xmlns:a16="http://schemas.microsoft.com/office/drawing/2014/main" id="{39ABA162-EB6A-425C-9D05-9C3EA2AF8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" y="1344"/>
              <a:ext cx="1542" cy="1995"/>
            </a:xfrm>
            <a:prstGeom prst="chevron">
              <a:avLst>
                <a:gd name="adj" fmla="val 25000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fr-CH" altLang="fr-FR" sz="1600">
                <a:latin typeface="Arial Narrow" panose="020B0606020202030204" pitchFamily="34" charset="0"/>
              </a:endParaRPr>
            </a:p>
          </p:txBody>
        </p:sp>
        <p:sp>
          <p:nvSpPr>
            <p:cNvPr id="55315" name="AutoShape 11">
              <a:extLst>
                <a:ext uri="{FF2B5EF4-FFF2-40B4-BE49-F238E27FC236}">
                  <a16:creationId xmlns:a16="http://schemas.microsoft.com/office/drawing/2014/main" id="{AA513978-FAD6-447D-B5FD-264C12731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" y="1344"/>
              <a:ext cx="1542" cy="1995"/>
            </a:xfrm>
            <a:prstGeom prst="chevron">
              <a:avLst>
                <a:gd name="adj" fmla="val 25000"/>
              </a:avLst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fr-CH" altLang="fr-FR" sz="1600">
                <a:latin typeface="Arial Narrow" panose="020B0606020202030204" pitchFamily="34" charset="0"/>
              </a:endParaRPr>
            </a:p>
          </p:txBody>
        </p:sp>
        <p:sp>
          <p:nvSpPr>
            <p:cNvPr id="55317" name="Text Box 13">
              <a:extLst>
                <a:ext uri="{FF2B5EF4-FFF2-40B4-BE49-F238E27FC236}">
                  <a16:creationId xmlns:a16="http://schemas.microsoft.com/office/drawing/2014/main" id="{AFF54379-9898-4C90-A1AC-0FB7E72E4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" y="2069"/>
              <a:ext cx="1088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Soutenir la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comparaison 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des autres cantons</a:t>
              </a:r>
              <a:endParaRPr lang="en-US" altLang="fr-FR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5318" name="Text Box 14">
              <a:extLst>
                <a:ext uri="{FF2B5EF4-FFF2-40B4-BE49-F238E27FC236}">
                  <a16:creationId xmlns:a16="http://schemas.microsoft.com/office/drawing/2014/main" id="{84684F92-8333-456A-9CE4-336A4A48B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9" y="1842"/>
              <a:ext cx="108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Se préparer à la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libéralisation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annoncée des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contrôles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 techniques</a:t>
              </a:r>
              <a:endParaRPr lang="en-US" altLang="fr-FR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5319" name="Text Box 15">
              <a:extLst>
                <a:ext uri="{FF2B5EF4-FFF2-40B4-BE49-F238E27FC236}">
                  <a16:creationId xmlns:a16="http://schemas.microsoft.com/office/drawing/2014/main" id="{F1997D73-163E-48AB-AA5B-003F8C5DC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5" y="1852"/>
              <a:ext cx="108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Maintenir à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long terme un 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résultat positif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malgré les tâches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déficitaires</a:t>
              </a:r>
              <a:endParaRPr lang="en-US" altLang="fr-FR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6C57798-CC5E-4D0F-A1BC-1CF2BBBD7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3425" y="1052513"/>
            <a:ext cx="7439025" cy="64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2425" indent="-352425" algn="l"/>
            <a:r>
              <a:rPr lang="fr-CH" altLang="fr-FR" sz="2400" b="1">
                <a:solidFill>
                  <a:srgbClr val="CC0000"/>
                </a:solidFill>
                <a:latin typeface="Verdana" panose="020B0604030504040204" pitchFamily="34" charset="0"/>
              </a:rPr>
              <a:t>Les besoins de l'OVJ</a:t>
            </a:r>
            <a:endParaRPr lang="fr-FR" altLang="fr-FR" sz="4800"/>
          </a:p>
        </p:txBody>
      </p:sp>
      <p:sp>
        <p:nvSpPr>
          <p:cNvPr id="56327" name="Text Box 12">
            <a:extLst>
              <a:ext uri="{FF2B5EF4-FFF2-40B4-BE49-F238E27FC236}">
                <a16:creationId xmlns:a16="http://schemas.microsoft.com/office/drawing/2014/main" id="{C78AD23D-6413-46CB-8611-458E6C5DA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924175"/>
            <a:ext cx="14398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fr-FR" sz="1600">
              <a:latin typeface="Arial Narrow" panose="020B0606020202030204" pitchFamily="34" charset="0"/>
            </a:endParaRPr>
          </a:p>
        </p:txBody>
      </p:sp>
      <p:sp>
        <p:nvSpPr>
          <p:cNvPr id="56331" name="AutoShape 4">
            <a:extLst>
              <a:ext uri="{FF2B5EF4-FFF2-40B4-BE49-F238E27FC236}">
                <a16:creationId xmlns:a16="http://schemas.microsoft.com/office/drawing/2014/main" id="{90CACBE2-593C-479B-B48F-6120BC06E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773238"/>
            <a:ext cx="7129463" cy="649287"/>
          </a:xfrm>
          <a:prstGeom prst="homePlate">
            <a:avLst>
              <a:gd name="adj" fmla="val 0"/>
            </a:avLst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2000" b="1">
                <a:solidFill>
                  <a:schemeClr val="bg1"/>
                </a:solidFill>
                <a:latin typeface="Arial Narrow" panose="020B0606020202030204" pitchFamily="34" charset="0"/>
              </a:rPr>
              <a:t>Une autonomie opérationnelle</a:t>
            </a:r>
            <a:endParaRPr lang="en-US" altLang="fr-FR" sz="2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332" name="AutoShape 7">
            <a:extLst>
              <a:ext uri="{FF2B5EF4-FFF2-40B4-BE49-F238E27FC236}">
                <a16:creationId xmlns:a16="http://schemas.microsoft.com/office/drawing/2014/main" id="{3C0D59A4-F420-45EC-9AF0-AD75EDA4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2566988"/>
            <a:ext cx="7129463" cy="430212"/>
          </a:xfrm>
          <a:prstGeom prst="homePlate">
            <a:avLst>
              <a:gd name="adj" fmla="val 267683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>
                <a:solidFill>
                  <a:schemeClr val="bg1"/>
                </a:solidFill>
                <a:latin typeface="Arial Narrow" panose="020B0606020202030204" pitchFamily="34" charset="0"/>
              </a:rPr>
              <a:t>	Pour pouvoir s’adapter à temps aux changements</a:t>
            </a:r>
            <a:endParaRPr lang="en-US" altLang="fr-FR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333" name="AutoShape 8">
            <a:extLst>
              <a:ext uri="{FF2B5EF4-FFF2-40B4-BE49-F238E27FC236}">
                <a16:creationId xmlns:a16="http://schemas.microsoft.com/office/drawing/2014/main" id="{5D6A7497-D51F-454E-AE9A-DDE8F527C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" y="3141663"/>
            <a:ext cx="7129463" cy="430212"/>
          </a:xfrm>
          <a:prstGeom prst="homePlate">
            <a:avLst>
              <a:gd name="adj" fmla="val 267683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>
                <a:solidFill>
                  <a:schemeClr val="bg1"/>
                </a:solidFill>
                <a:latin typeface="Arial Narrow" panose="020B0606020202030204" pitchFamily="34" charset="0"/>
              </a:rPr>
              <a:t>	Pour demeurer compétitif</a:t>
            </a:r>
            <a:endParaRPr lang="en-US" altLang="fr-FR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334" name="AutoShape 9">
            <a:extLst>
              <a:ext uri="{FF2B5EF4-FFF2-40B4-BE49-F238E27FC236}">
                <a16:creationId xmlns:a16="http://schemas.microsoft.com/office/drawing/2014/main" id="{E7F95671-0987-45D2-BDD0-B49CC92C2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4078288"/>
            <a:ext cx="7129463" cy="574675"/>
          </a:xfrm>
          <a:prstGeom prst="homePlate">
            <a:avLst>
              <a:gd name="adj" fmla="val 0"/>
            </a:avLst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2000" b="1">
                <a:solidFill>
                  <a:schemeClr val="bg1"/>
                </a:solidFill>
                <a:latin typeface="Arial Narrow" panose="020B0606020202030204" pitchFamily="34" charset="0"/>
              </a:rPr>
              <a:t>Une capacité d’investissement</a:t>
            </a:r>
            <a:endParaRPr lang="en-US" altLang="fr-FR" sz="2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335" name="AutoShape 10">
            <a:extLst>
              <a:ext uri="{FF2B5EF4-FFF2-40B4-BE49-F238E27FC236}">
                <a16:creationId xmlns:a16="http://schemas.microsoft.com/office/drawing/2014/main" id="{3F964DCE-E36E-4677-94A2-5FB4428AC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4799013"/>
            <a:ext cx="7129463" cy="430212"/>
          </a:xfrm>
          <a:prstGeom prst="homePlate">
            <a:avLst>
              <a:gd name="adj" fmla="val 267683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>
                <a:solidFill>
                  <a:schemeClr val="bg1"/>
                </a:solidFill>
                <a:latin typeface="Arial Narrow" panose="020B0606020202030204" pitchFamily="34" charset="0"/>
              </a:rPr>
              <a:t>	Pour une halle supplémentaire à </a:t>
            </a:r>
            <a:r>
              <a:rPr lang="fr-CH" altLang="fr-FR" sz="1600">
                <a:solidFill>
                  <a:schemeClr val="bg1"/>
                </a:solidFill>
                <a:latin typeface="Arial Narrow" panose="020B0606020202030204" pitchFamily="34" charset="0"/>
              </a:rPr>
              <a:t>Delémont </a:t>
            </a:r>
            <a:r>
              <a:rPr lang="fr-CH" altLang="fr-FR"/>
              <a:t> </a:t>
            </a:r>
            <a:endParaRPr lang="en-US" altLang="fr-FR"/>
          </a:p>
        </p:txBody>
      </p:sp>
      <p:sp>
        <p:nvSpPr>
          <p:cNvPr id="56336" name="AutoShape 11">
            <a:extLst>
              <a:ext uri="{FF2B5EF4-FFF2-40B4-BE49-F238E27FC236}">
                <a16:creationId xmlns:a16="http://schemas.microsoft.com/office/drawing/2014/main" id="{7E3673B9-73F6-4E74-B636-DE8F8604A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5375275"/>
            <a:ext cx="7129463" cy="430213"/>
          </a:xfrm>
          <a:prstGeom prst="homePlate">
            <a:avLst>
              <a:gd name="adj" fmla="val 267683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>
                <a:solidFill>
                  <a:schemeClr val="bg1"/>
                </a:solidFill>
                <a:latin typeface="Arial Narrow" panose="020B0606020202030204" pitchFamily="34" charset="0"/>
              </a:rPr>
              <a:t>	Pour l'engagement de personnel</a:t>
            </a:r>
            <a:endParaRPr lang="en-US" altLang="fr-FR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337" name="AutoShape 12">
            <a:extLst>
              <a:ext uri="{FF2B5EF4-FFF2-40B4-BE49-F238E27FC236}">
                <a16:creationId xmlns:a16="http://schemas.microsoft.com/office/drawing/2014/main" id="{7D20EFB5-03E4-4258-B9AC-456CCE455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5951538"/>
            <a:ext cx="7129463" cy="430212"/>
          </a:xfrm>
          <a:prstGeom prst="homePlate">
            <a:avLst>
              <a:gd name="adj" fmla="val 267683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>
                <a:solidFill>
                  <a:schemeClr val="bg1"/>
                </a:solidFill>
                <a:latin typeface="Arial Narrow" panose="020B0606020202030204" pitchFamily="34" charset="0"/>
              </a:rPr>
              <a:t>	Pour le développement du système informatique et des web services</a:t>
            </a:r>
            <a:endParaRPr lang="en-US" altLang="fr-FR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E52E99A-7500-4ABA-9B1E-99D343A84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3425" y="1052513"/>
            <a:ext cx="7439025" cy="64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2425" indent="-352425" algn="l"/>
            <a:r>
              <a:rPr lang="fr-CH" altLang="fr-FR" sz="2400" b="1">
                <a:solidFill>
                  <a:srgbClr val="CC0000"/>
                </a:solidFill>
                <a:latin typeface="Verdana" panose="020B0604030504040204" pitchFamily="34" charset="0"/>
              </a:rPr>
              <a:t>L'autonomisation</a:t>
            </a:r>
            <a:endParaRPr lang="fr-FR" altLang="fr-FR" sz="4800"/>
          </a:p>
        </p:txBody>
      </p:sp>
      <p:sp>
        <p:nvSpPr>
          <p:cNvPr id="57347" name="Text Box 12">
            <a:extLst>
              <a:ext uri="{FF2B5EF4-FFF2-40B4-BE49-F238E27FC236}">
                <a16:creationId xmlns:a16="http://schemas.microsoft.com/office/drawing/2014/main" id="{067BC036-A053-4FC6-8EE4-B11E84761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924175"/>
            <a:ext cx="14398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fr-FR" sz="1600">
              <a:latin typeface="Arial Narrow" panose="020B0606020202030204" pitchFamily="34" charset="0"/>
            </a:endParaRPr>
          </a:p>
        </p:txBody>
      </p:sp>
      <p:sp>
        <p:nvSpPr>
          <p:cNvPr id="57355" name="Rectangle 4">
            <a:extLst>
              <a:ext uri="{FF2B5EF4-FFF2-40B4-BE49-F238E27FC236}">
                <a16:creationId xmlns:a16="http://schemas.microsoft.com/office/drawing/2014/main" id="{F8DEB068-3203-4538-B1FD-4BB3D844334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27088" y="1700213"/>
            <a:ext cx="720725" cy="4608512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2000" b="1">
                <a:solidFill>
                  <a:schemeClr val="bg1"/>
                </a:solidFill>
                <a:latin typeface="Arial Narrow" panose="020B0606020202030204" pitchFamily="34" charset="0"/>
              </a:rPr>
              <a:t>Etablissement autonome de droit public</a:t>
            </a:r>
            <a:endParaRPr lang="en-US" altLang="fr-FR" sz="20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7356" name="Rectangle 14">
            <a:extLst>
              <a:ext uri="{FF2B5EF4-FFF2-40B4-BE49-F238E27FC236}">
                <a16:creationId xmlns:a16="http://schemas.microsoft.com/office/drawing/2014/main" id="{567252BF-CD3A-4AA2-A31C-DBB83017A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505200"/>
            <a:ext cx="7143750" cy="8318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252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>
                <a:solidFill>
                  <a:schemeClr val="bg1"/>
                </a:solidFill>
                <a:latin typeface="Arial Narrow" panose="020B0606020202030204" pitchFamily="34" charset="0"/>
              </a:rPr>
              <a:t>Emoluments des prestations en rapport avec les coûts réels et les services rendus</a:t>
            </a:r>
            <a:endParaRPr lang="en-US" altLang="fr-FR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7357" name="Rectangle 15">
            <a:extLst>
              <a:ext uri="{FF2B5EF4-FFF2-40B4-BE49-F238E27FC236}">
                <a16:creationId xmlns:a16="http://schemas.microsoft.com/office/drawing/2014/main" id="{EA141E74-B910-4E51-B9AC-576E0E20F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372100"/>
            <a:ext cx="7143750" cy="936625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252413" indent="-161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>
                <a:solidFill>
                  <a:schemeClr val="bg1"/>
                </a:solidFill>
                <a:latin typeface="Arial Narrow" panose="020B0606020202030204" pitchFamily="34" charset="0"/>
              </a:rPr>
              <a:t>Possibilité d’exercer des actes de puissance publique</a:t>
            </a:r>
            <a:endParaRPr lang="en-US" altLang="fr-FR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7358" name="Rectangle 16">
            <a:extLst>
              <a:ext uri="{FF2B5EF4-FFF2-40B4-BE49-F238E27FC236}">
                <a16:creationId xmlns:a16="http://schemas.microsoft.com/office/drawing/2014/main" id="{EF7A8982-997F-427C-B5B9-BA9AA9766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397375"/>
            <a:ext cx="7143750" cy="90328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252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>
                <a:solidFill>
                  <a:schemeClr val="bg1"/>
                </a:solidFill>
                <a:latin typeface="Arial Narrow" panose="020B0606020202030204" pitchFamily="34" charset="0"/>
              </a:rPr>
              <a:t>Maintien des places de travail</a:t>
            </a:r>
            <a:endParaRPr lang="en-US" altLang="fr-FR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7359" name="Rectangle 17">
            <a:extLst>
              <a:ext uri="{FF2B5EF4-FFF2-40B4-BE49-F238E27FC236}">
                <a16:creationId xmlns:a16="http://schemas.microsoft.com/office/drawing/2014/main" id="{FEFF6D6B-97F0-47B2-93EB-694ACA178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617788"/>
            <a:ext cx="7143750" cy="83026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252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>
                <a:solidFill>
                  <a:schemeClr val="bg1"/>
                </a:solidFill>
                <a:latin typeface="Arial Narrow" panose="020B0606020202030204" pitchFamily="34" charset="0"/>
              </a:rPr>
              <a:t>Conservation d’un lien fort avec l’Etat, notamment s’agissant des aspects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>
                <a:solidFill>
                  <a:schemeClr val="bg1"/>
                </a:solidFill>
                <a:latin typeface="Arial Narrow" panose="020B0606020202030204" pitchFamily="34" charset="0"/>
              </a:rPr>
              <a:t>stratégiques</a:t>
            </a:r>
            <a:endParaRPr lang="en-US" altLang="fr-FR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7360" name="Rectangle 18">
            <a:extLst>
              <a:ext uri="{FF2B5EF4-FFF2-40B4-BE49-F238E27FC236}">
                <a16:creationId xmlns:a16="http://schemas.microsoft.com/office/drawing/2014/main" id="{DA1ADD0A-85D3-43A2-B7AC-96FA75762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714500"/>
            <a:ext cx="7143750" cy="8318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2524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>
                <a:solidFill>
                  <a:schemeClr val="bg1"/>
                </a:solidFill>
                <a:latin typeface="Arial Narrow" panose="020B0606020202030204" pitchFamily="34" charset="0"/>
              </a:rPr>
              <a:t>Flexibilité dans la gestion opérationnelle et capacité d’investissement</a:t>
            </a:r>
            <a:endParaRPr lang="en-US" altLang="fr-FR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Oval 3">
            <a:extLst>
              <a:ext uri="{FF2B5EF4-FFF2-40B4-BE49-F238E27FC236}">
                <a16:creationId xmlns:a16="http://schemas.microsoft.com/office/drawing/2014/main" id="{8B42C9FF-1097-4C2B-A567-A0AAB2DA7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581525"/>
            <a:ext cx="1873250" cy="12969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endParaRPr lang="fr-CH" altLang="fr-FR" sz="1600">
              <a:latin typeface="Arial Narrow" panose="020B0606020202030204" pitchFamily="34" charset="0"/>
            </a:endParaRPr>
          </a:p>
        </p:txBody>
      </p:sp>
      <p:sp>
        <p:nvSpPr>
          <p:cNvPr id="37900" name="Text Box 16">
            <a:extLst>
              <a:ext uri="{FF2B5EF4-FFF2-40B4-BE49-F238E27FC236}">
                <a16:creationId xmlns:a16="http://schemas.microsoft.com/office/drawing/2014/main" id="{923B7FD2-2215-44CD-81DB-D40ABFB66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870200"/>
            <a:ext cx="244792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E2A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1 représentant des services suivants : </a:t>
            </a:r>
          </a:p>
          <a:p>
            <a:pPr eaLnBrk="0" hangingPunct="0">
              <a:lnSpc>
                <a:spcPct val="90000"/>
              </a:lnSpc>
            </a:pPr>
            <a:r>
              <a:rPr lang="fr-CH" altLang="fr-FR" sz="1600"/>
              <a:t>JUR, TRG, SRH,  SDI + cheffe de projet OVJ + chargée de projet</a:t>
            </a:r>
          </a:p>
        </p:txBody>
      </p:sp>
      <p:sp>
        <p:nvSpPr>
          <p:cNvPr id="37904" name="Text Box 20">
            <a:extLst>
              <a:ext uri="{FF2B5EF4-FFF2-40B4-BE49-F238E27FC236}">
                <a16:creationId xmlns:a16="http://schemas.microsoft.com/office/drawing/2014/main" id="{C80EA4DC-08C7-4489-A85C-4CA45049E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581525"/>
            <a:ext cx="2286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Rédaction d'avis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Prise de position</a:t>
            </a:r>
          </a:p>
        </p:txBody>
      </p:sp>
      <p:sp>
        <p:nvSpPr>
          <p:cNvPr id="37905" name="Text Box 21">
            <a:extLst>
              <a:ext uri="{FF2B5EF4-FFF2-40B4-BE49-F238E27FC236}">
                <a16:creationId xmlns:a16="http://schemas.microsoft.com/office/drawing/2014/main" id="{59498CF7-9DF9-40F8-B6E6-3845E2662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292600"/>
            <a:ext cx="20574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Cadres OVJ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KPMG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Commission du personnel (CoPer)</a:t>
            </a:r>
          </a:p>
        </p:txBody>
      </p:sp>
      <p:sp>
        <p:nvSpPr>
          <p:cNvPr id="37906" name="Text Box 22">
            <a:extLst>
              <a:ext uri="{FF2B5EF4-FFF2-40B4-BE49-F238E27FC236}">
                <a16:creationId xmlns:a16="http://schemas.microsoft.com/office/drawing/2014/main" id="{79340680-BF4B-46A9-B22E-96568DDF4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141663"/>
            <a:ext cx="2286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Etude et rapport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Projet de Loi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Suivi projet</a:t>
            </a:r>
          </a:p>
        </p:txBody>
      </p:sp>
      <p:grpSp>
        <p:nvGrpSpPr>
          <p:cNvPr id="37913" name="Group 25">
            <a:extLst>
              <a:ext uri="{FF2B5EF4-FFF2-40B4-BE49-F238E27FC236}">
                <a16:creationId xmlns:a16="http://schemas.microsoft.com/office/drawing/2014/main" id="{F3C3E963-1752-4325-97A5-DA503B66FE1E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2924175"/>
            <a:ext cx="2663825" cy="2357438"/>
            <a:chOff x="2381" y="890"/>
            <a:chExt cx="1678" cy="1485"/>
          </a:xfrm>
        </p:grpSpPr>
        <p:sp>
          <p:nvSpPr>
            <p:cNvPr id="37895" name="Oval 4">
              <a:extLst>
                <a:ext uri="{FF2B5EF4-FFF2-40B4-BE49-F238E27FC236}">
                  <a16:creationId xmlns:a16="http://schemas.microsoft.com/office/drawing/2014/main" id="{34CBCD0D-30C8-4A3E-B9D1-6945D78BF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890"/>
              <a:ext cx="1451" cy="680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 sz="2000" b="1">
                  <a:solidFill>
                    <a:schemeClr val="bg1"/>
                  </a:solidFill>
                  <a:latin typeface="Arial Narrow" panose="020B0606020202030204" pitchFamily="34" charset="0"/>
                </a:rPr>
                <a:t>Comité de pilotage</a:t>
              </a:r>
              <a:endParaRPr lang="en-US" altLang="fr-FR" sz="2000" b="1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897" name="Oval 13">
              <a:extLst>
                <a:ext uri="{FF2B5EF4-FFF2-40B4-BE49-F238E27FC236}">
                  <a16:creationId xmlns:a16="http://schemas.microsoft.com/office/drawing/2014/main" id="{CB984B3D-02DD-416B-AD4B-BDCB4C8B9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1695"/>
              <a:ext cx="1451" cy="680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 sz="2000" b="1">
                  <a:solidFill>
                    <a:schemeClr val="bg1"/>
                  </a:solidFill>
                  <a:latin typeface="Arial Narrow" panose="020B0606020202030204" pitchFamily="34" charset="0"/>
                </a:rPr>
                <a:t>Projet 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 sz="2000" b="1">
                  <a:solidFill>
                    <a:schemeClr val="bg1"/>
                  </a:solidFill>
                  <a:latin typeface="Arial Narrow" panose="020B0606020202030204" pitchFamily="34" charset="0"/>
                </a:rPr>
                <a:t>autonomisation</a:t>
              </a:r>
              <a:endParaRPr lang="en-US" altLang="fr-FR" sz="2000" b="1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907" name="AutoShape 23">
              <a:extLst>
                <a:ext uri="{FF2B5EF4-FFF2-40B4-BE49-F238E27FC236}">
                  <a16:creationId xmlns:a16="http://schemas.microsoft.com/office/drawing/2014/main" id="{AB1D9644-2668-4124-BF0F-2815C1278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1130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fr-CH" altLang="fr-FR" sz="1600">
                <a:latin typeface="Arial Narrow" panose="020B0606020202030204" pitchFamily="34" charset="0"/>
              </a:endParaRPr>
            </a:p>
          </p:txBody>
        </p:sp>
        <p:sp>
          <p:nvSpPr>
            <p:cNvPr id="37908" name="AutoShape 26">
              <a:extLst>
                <a:ext uri="{FF2B5EF4-FFF2-40B4-BE49-F238E27FC236}">
                  <a16:creationId xmlns:a16="http://schemas.microsoft.com/office/drawing/2014/main" id="{E15A7E9B-97C9-41FA-8358-707543F3C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1935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fr-CH" altLang="fr-FR" sz="1600">
                <a:latin typeface="Arial Narrow" panose="020B0606020202030204" pitchFamily="34" charset="0"/>
              </a:endParaRPr>
            </a:p>
          </p:txBody>
        </p:sp>
        <p:sp>
          <p:nvSpPr>
            <p:cNvPr id="37909" name="AutoShape 27">
              <a:extLst>
                <a:ext uri="{FF2B5EF4-FFF2-40B4-BE49-F238E27FC236}">
                  <a16:creationId xmlns:a16="http://schemas.microsoft.com/office/drawing/2014/main" id="{E553AF2B-7D9A-473A-A9F3-868B1BD5B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381" y="1935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fr-CH" altLang="fr-FR" sz="1600">
                <a:latin typeface="Arial Narrow" panose="020B0606020202030204" pitchFamily="34" charset="0"/>
              </a:endParaRPr>
            </a:p>
          </p:txBody>
        </p:sp>
        <p:sp>
          <p:nvSpPr>
            <p:cNvPr id="37910" name="AutoShape 28">
              <a:extLst>
                <a:ext uri="{FF2B5EF4-FFF2-40B4-BE49-F238E27FC236}">
                  <a16:creationId xmlns:a16="http://schemas.microsoft.com/office/drawing/2014/main" id="{6C861F8F-6CA0-4783-BEF8-B9EADB1771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381" y="1130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fr-CH" altLang="fr-FR" sz="1600">
                <a:latin typeface="Arial Narrow" panose="020B0606020202030204" pitchFamily="34" charset="0"/>
              </a:endParaRPr>
            </a:p>
          </p:txBody>
        </p:sp>
      </p:grpSp>
      <p:sp>
        <p:nvSpPr>
          <p:cNvPr id="37912" name="Rectangle 2">
            <a:extLst>
              <a:ext uri="{FF2B5EF4-FFF2-40B4-BE49-F238E27FC236}">
                <a16:creationId xmlns:a16="http://schemas.microsoft.com/office/drawing/2014/main" id="{CF3A34A7-BEED-447D-B83A-833D3DE21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836613"/>
            <a:ext cx="7439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8096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2668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7240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1812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400" b="1">
                <a:solidFill>
                  <a:srgbClr val="CC0000"/>
                </a:solidFill>
                <a:latin typeface="Verdana" panose="020B0604030504040204" pitchFamily="34" charset="0"/>
              </a:rPr>
              <a:t>L'organisation du projet</a:t>
            </a:r>
            <a:br>
              <a:rPr lang="fr-CH" altLang="fr-FR" sz="2400" b="1">
                <a:solidFill>
                  <a:srgbClr val="CC0000"/>
                </a:solidFill>
                <a:latin typeface="Verdana" panose="020B0604030504040204" pitchFamily="34" charset="0"/>
              </a:rPr>
            </a:br>
            <a:endParaRPr lang="fr-FR" altLang="fr-FR" sz="4800"/>
          </a:p>
        </p:txBody>
      </p:sp>
      <p:grpSp>
        <p:nvGrpSpPr>
          <p:cNvPr id="37923" name="Group 35">
            <a:extLst>
              <a:ext uri="{FF2B5EF4-FFF2-40B4-BE49-F238E27FC236}">
                <a16:creationId xmlns:a16="http://schemas.microsoft.com/office/drawing/2014/main" id="{B4A41918-D1A4-40F0-A9CA-BADDC1356547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1484313"/>
            <a:ext cx="2303463" cy="1371600"/>
            <a:chOff x="2521" y="2531"/>
            <a:chExt cx="1451" cy="864"/>
          </a:xfrm>
        </p:grpSpPr>
        <p:sp>
          <p:nvSpPr>
            <p:cNvPr id="37924" name="AutoShape 31">
              <a:extLst>
                <a:ext uri="{FF2B5EF4-FFF2-40B4-BE49-F238E27FC236}">
                  <a16:creationId xmlns:a16="http://schemas.microsoft.com/office/drawing/2014/main" id="{F682A417-C9F5-4CBA-BC5B-D3C7D65890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42" y="3203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fr-CH" altLang="fr-FR" sz="1600">
                <a:latin typeface="Arial Narrow" panose="020B0606020202030204" pitchFamily="34" charset="0"/>
              </a:endParaRPr>
            </a:p>
          </p:txBody>
        </p:sp>
        <p:sp>
          <p:nvSpPr>
            <p:cNvPr id="37925" name="Oval 14">
              <a:extLst>
                <a:ext uri="{FF2B5EF4-FFF2-40B4-BE49-F238E27FC236}">
                  <a16:creationId xmlns:a16="http://schemas.microsoft.com/office/drawing/2014/main" id="{D589ECA2-8BF0-4B0E-BB88-735D05EAC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" y="2531"/>
              <a:ext cx="1451" cy="68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 b="1">
                  <a:latin typeface="Arial Narrow" panose="020B0606020202030204" pitchFamily="34" charset="0"/>
                </a:rPr>
                <a:t>Donneur d'ordre</a:t>
              </a:r>
              <a:endParaRPr lang="en-US" altLang="fr-FR" b="1">
                <a:latin typeface="Arial Narrow" panose="020B0606020202030204" pitchFamily="34" charset="0"/>
              </a:endParaRPr>
            </a:p>
          </p:txBody>
        </p:sp>
      </p:grpSp>
      <p:sp>
        <p:nvSpPr>
          <p:cNvPr id="37926" name="Text Box 16">
            <a:extLst>
              <a:ext uri="{FF2B5EF4-FFF2-40B4-BE49-F238E27FC236}">
                <a16:creationId xmlns:a16="http://schemas.microsoft.com/office/drawing/2014/main" id="{04FBD2E7-03AB-42DD-9DFC-D03DC0930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844675"/>
            <a:ext cx="2447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E2A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Chef DFJP pour le Gouvernement</a:t>
            </a:r>
          </a:p>
        </p:txBody>
      </p:sp>
      <p:sp>
        <p:nvSpPr>
          <p:cNvPr id="37927" name="Text Box 22">
            <a:extLst>
              <a:ext uri="{FF2B5EF4-FFF2-40B4-BE49-F238E27FC236}">
                <a16:creationId xmlns:a16="http://schemas.microsoft.com/office/drawing/2014/main" id="{29EF1144-0FAC-4125-B8A5-CDBBF1320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773238"/>
            <a:ext cx="2286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Stratégie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Décisions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Suivi projet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68506A3-D6DB-4BA2-8FF4-F826D73CC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3425" y="765175"/>
            <a:ext cx="7439025" cy="64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2425" indent="-352425" algn="l"/>
            <a:r>
              <a:rPr lang="fr-CH" altLang="fr-FR" sz="2400" b="1">
                <a:solidFill>
                  <a:srgbClr val="CC0000"/>
                </a:solidFill>
                <a:latin typeface="Verdana" panose="020B0604030504040204" pitchFamily="34" charset="0"/>
              </a:rPr>
              <a:t>L'OVJ en autonomie</a:t>
            </a:r>
            <a:r>
              <a:rPr lang="fr-FR" altLang="fr-FR" sz="4800"/>
              <a:t> </a:t>
            </a:r>
          </a:p>
        </p:txBody>
      </p:sp>
      <p:sp>
        <p:nvSpPr>
          <p:cNvPr id="58372" name="Oval 1038">
            <a:extLst>
              <a:ext uri="{FF2B5EF4-FFF2-40B4-BE49-F238E27FC236}">
                <a16:creationId xmlns:a16="http://schemas.microsoft.com/office/drawing/2014/main" id="{0CB8206F-A283-427A-96F3-6448DB239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565400"/>
            <a:ext cx="6002338" cy="37449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endParaRPr lang="fr-CH" altLang="fr-FR" sz="1600">
              <a:latin typeface="Arial Narrow" panose="020B0606020202030204" pitchFamily="34" charset="0"/>
            </a:endParaRPr>
          </a:p>
        </p:txBody>
      </p:sp>
      <p:grpSp>
        <p:nvGrpSpPr>
          <p:cNvPr id="58391" name="Group 23">
            <a:extLst>
              <a:ext uri="{FF2B5EF4-FFF2-40B4-BE49-F238E27FC236}">
                <a16:creationId xmlns:a16="http://schemas.microsoft.com/office/drawing/2014/main" id="{18F480AA-7103-4A1D-9E3E-787B6FE66B51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1771650"/>
            <a:ext cx="5000625" cy="3767138"/>
            <a:chOff x="1111" y="1116"/>
            <a:chExt cx="3150" cy="2373"/>
          </a:xfrm>
        </p:grpSpPr>
        <p:sp>
          <p:nvSpPr>
            <p:cNvPr id="58379" name="Oval 4">
              <a:extLst>
                <a:ext uri="{FF2B5EF4-FFF2-40B4-BE49-F238E27FC236}">
                  <a16:creationId xmlns:a16="http://schemas.microsoft.com/office/drawing/2014/main" id="{F8931F4E-5643-4062-9AC7-1C2AAF4B4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116"/>
              <a:ext cx="1203" cy="409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 sz="2600" b="1">
                  <a:solidFill>
                    <a:schemeClr val="bg1"/>
                  </a:solidFill>
                  <a:latin typeface="Arial Narrow" panose="020B0606020202030204" pitchFamily="34" charset="0"/>
                </a:rPr>
                <a:t>Etat</a:t>
              </a:r>
              <a:endParaRPr lang="en-US" altLang="fr-FR" sz="2600" b="1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8380" name="Rectangle 6">
              <a:extLst>
                <a:ext uri="{FF2B5EF4-FFF2-40B4-BE49-F238E27FC236}">
                  <a16:creationId xmlns:a16="http://schemas.microsoft.com/office/drawing/2014/main" id="{6221AF87-D5E1-47E3-B30F-CD35457B8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3058"/>
              <a:ext cx="1043" cy="43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Direction</a:t>
              </a:r>
              <a:endParaRPr lang="en-US" altLang="fr-FR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8381" name="Rectangle 7">
              <a:extLst>
                <a:ext uri="{FF2B5EF4-FFF2-40B4-BE49-F238E27FC236}">
                  <a16:creationId xmlns:a16="http://schemas.microsoft.com/office/drawing/2014/main" id="{7A96DE26-7D10-42F2-9068-E18B579E1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441"/>
              <a:ext cx="1043" cy="43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Conseil d’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administration</a:t>
              </a:r>
              <a:endParaRPr lang="en-US" altLang="fr-FR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8382" name="Rectangle 8">
              <a:extLst>
                <a:ext uri="{FF2B5EF4-FFF2-40B4-BE49-F238E27FC236}">
                  <a16:creationId xmlns:a16="http://schemas.microsoft.com/office/drawing/2014/main" id="{85AC35C3-A5DF-4ACD-B88D-5C616AD62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2115"/>
              <a:ext cx="1043" cy="43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Organe de révision</a:t>
              </a:r>
              <a:endParaRPr lang="en-US" altLang="fr-FR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8383" name="Text Box 9">
              <a:extLst>
                <a:ext uri="{FF2B5EF4-FFF2-40B4-BE49-F238E27FC236}">
                  <a16:creationId xmlns:a16="http://schemas.microsoft.com/office/drawing/2014/main" id="{A6F9CC00-6D9E-4718-A62A-06FE0A4AF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2758"/>
              <a:ext cx="4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fr-CH" altLang="fr-FR" sz="2000" b="1">
                  <a:latin typeface="Arial Narrow" panose="020B0606020202030204" pitchFamily="34" charset="0"/>
                </a:rPr>
                <a:t>OVJ</a:t>
              </a:r>
              <a:endParaRPr lang="en-US" altLang="fr-FR" sz="2000" b="1">
                <a:latin typeface="Arial Narrow" panose="020B0606020202030204" pitchFamily="34" charset="0"/>
              </a:endParaRPr>
            </a:p>
          </p:txBody>
        </p:sp>
        <p:cxnSp>
          <p:nvCxnSpPr>
            <p:cNvPr id="58384" name="AutoShape 13">
              <a:extLst>
                <a:ext uri="{FF2B5EF4-FFF2-40B4-BE49-F238E27FC236}">
                  <a16:creationId xmlns:a16="http://schemas.microsoft.com/office/drawing/2014/main" id="{7A7BA322-5D65-4C6D-87DD-A0F49D2E7085}"/>
                </a:ext>
              </a:extLst>
            </p:cNvPr>
            <p:cNvCxnSpPr>
              <a:cxnSpLocks noChangeShapeType="1"/>
              <a:stCxn id="58379" idx="4"/>
              <a:endCxn id="58381" idx="0"/>
            </p:cNvCxnSpPr>
            <p:nvPr/>
          </p:nvCxnSpPr>
          <p:spPr bwMode="auto">
            <a:xfrm>
              <a:off x="2303" y="1525"/>
              <a:ext cx="10" cy="9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5" name="AutoShape 14">
              <a:extLst>
                <a:ext uri="{FF2B5EF4-FFF2-40B4-BE49-F238E27FC236}">
                  <a16:creationId xmlns:a16="http://schemas.microsoft.com/office/drawing/2014/main" id="{40A78394-A324-4EF1-8833-D62AB549B3D4}"/>
                </a:ext>
              </a:extLst>
            </p:cNvPr>
            <p:cNvCxnSpPr>
              <a:cxnSpLocks noChangeShapeType="1"/>
              <a:stCxn id="58381" idx="2"/>
              <a:endCxn id="58380" idx="0"/>
            </p:cNvCxnSpPr>
            <p:nvPr/>
          </p:nvCxnSpPr>
          <p:spPr bwMode="auto">
            <a:xfrm>
              <a:off x="2313" y="2872"/>
              <a:ext cx="0" cy="1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86" name="Line 16">
              <a:extLst>
                <a:ext uri="{FF2B5EF4-FFF2-40B4-BE49-F238E27FC236}">
                  <a16:creationId xmlns:a16="http://schemas.microsoft.com/office/drawing/2014/main" id="{F459017C-21A9-4B25-8503-811B35DA66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6" y="2311"/>
              <a:ext cx="8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H"/>
            </a:p>
          </p:txBody>
        </p:sp>
        <p:sp>
          <p:nvSpPr>
            <p:cNvPr id="58387" name="Rectangle 17">
              <a:extLst>
                <a:ext uri="{FF2B5EF4-FFF2-40B4-BE49-F238E27FC236}">
                  <a16:creationId xmlns:a16="http://schemas.microsoft.com/office/drawing/2014/main" id="{A730AE91-BAA1-40B3-92F9-9AF30D805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3058"/>
              <a:ext cx="1043" cy="43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Commission du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>
                  <a:solidFill>
                    <a:schemeClr val="bg1"/>
                  </a:solidFill>
                  <a:latin typeface="Arial Narrow" panose="020B0606020202030204" pitchFamily="34" charset="0"/>
                </a:rPr>
                <a:t>personnel</a:t>
              </a:r>
              <a:endParaRPr lang="en-US" altLang="fr-FR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58388" name="AutoShape 18">
              <a:extLst>
                <a:ext uri="{FF2B5EF4-FFF2-40B4-BE49-F238E27FC236}">
                  <a16:creationId xmlns:a16="http://schemas.microsoft.com/office/drawing/2014/main" id="{1FDBA169-56DF-4FE8-925A-026FDEC25F32}"/>
                </a:ext>
              </a:extLst>
            </p:cNvPr>
            <p:cNvCxnSpPr>
              <a:cxnSpLocks noChangeShapeType="1"/>
              <a:stCxn id="58380" idx="3"/>
              <a:endCxn id="58387" idx="1"/>
            </p:cNvCxnSpPr>
            <p:nvPr/>
          </p:nvCxnSpPr>
          <p:spPr bwMode="auto">
            <a:xfrm>
              <a:off x="2834" y="3274"/>
              <a:ext cx="384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89" name="Line 19">
              <a:extLst>
                <a:ext uri="{FF2B5EF4-FFF2-40B4-BE49-F238E27FC236}">
                  <a16:creationId xmlns:a16="http://schemas.microsoft.com/office/drawing/2014/main" id="{145ECF1A-7247-43B5-AE10-1B66DCCEAA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3" y="2709"/>
              <a:ext cx="1" cy="5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H"/>
            </a:p>
          </p:txBody>
        </p:sp>
        <p:cxnSp>
          <p:nvCxnSpPr>
            <p:cNvPr id="58390" name="AutoShape 21">
              <a:extLst>
                <a:ext uri="{FF2B5EF4-FFF2-40B4-BE49-F238E27FC236}">
                  <a16:creationId xmlns:a16="http://schemas.microsoft.com/office/drawing/2014/main" id="{13D9892E-CE10-40C3-8594-3A2E7BE9EB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834" y="2694"/>
              <a:ext cx="208" cy="1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AEFCEF8-20E6-45BD-AF58-212D82567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3425" y="620713"/>
            <a:ext cx="7439025" cy="792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2425" indent="-352425" algn="l"/>
            <a:r>
              <a:rPr lang="fr-CH" altLang="fr-FR" sz="2000" b="1">
                <a:solidFill>
                  <a:srgbClr val="CC0000"/>
                </a:solidFill>
                <a:latin typeface="Verdana" panose="020B0604030504040204" pitchFamily="34" charset="0"/>
              </a:rPr>
              <a:t>L'organisation de l'OVJ en autonomie – section 2 du projet de Loi</a:t>
            </a:r>
            <a:br>
              <a:rPr lang="fr-CH" altLang="fr-FR" sz="2000" b="1">
                <a:solidFill>
                  <a:srgbClr val="CC0000"/>
                </a:solidFill>
                <a:latin typeface="Verdana" panose="020B0604030504040204" pitchFamily="34" charset="0"/>
              </a:rPr>
            </a:br>
            <a:endParaRPr lang="fr-FR" altLang="fr-FR"/>
          </a:p>
        </p:txBody>
      </p:sp>
      <p:sp>
        <p:nvSpPr>
          <p:cNvPr id="59395" name="Text Box 12">
            <a:extLst>
              <a:ext uri="{FF2B5EF4-FFF2-40B4-BE49-F238E27FC236}">
                <a16:creationId xmlns:a16="http://schemas.microsoft.com/office/drawing/2014/main" id="{F7E57C13-7EAE-433A-B37A-F2AE689B0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924175"/>
            <a:ext cx="14398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altLang="fr-FR" sz="1600">
              <a:latin typeface="Arial Narrow" panose="020B0606020202030204" pitchFamily="34" charset="0"/>
            </a:endParaRPr>
          </a:p>
        </p:txBody>
      </p:sp>
      <p:sp>
        <p:nvSpPr>
          <p:cNvPr id="59402" name="Rectangle 4">
            <a:extLst>
              <a:ext uri="{FF2B5EF4-FFF2-40B4-BE49-F238E27FC236}">
                <a16:creationId xmlns:a16="http://schemas.microsoft.com/office/drawing/2014/main" id="{88D004D8-5724-42C4-9BD5-A50D312CD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1454150" cy="1746250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  <a:latin typeface="Arial Narrow" panose="020B0606020202030204" pitchFamily="34" charset="0"/>
              </a:rPr>
              <a:t>Conseil d’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  <a:latin typeface="Arial Narrow" panose="020B0606020202030204" pitchFamily="34" charset="0"/>
              </a:rPr>
              <a:t>Administration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  <a:latin typeface="Arial Narrow" panose="020B0606020202030204" pitchFamily="34" charset="0"/>
              </a:rPr>
              <a:t>Art. 9 et ss</a:t>
            </a:r>
            <a:endParaRPr lang="en-US" altLang="fr-FR" sz="1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9403" name="Rectangle 5">
            <a:extLst>
              <a:ext uri="{FF2B5EF4-FFF2-40B4-BE49-F238E27FC236}">
                <a16:creationId xmlns:a16="http://schemas.microsoft.com/office/drawing/2014/main" id="{C15A3159-2B5B-4830-AF52-2598FF7F5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341438"/>
            <a:ext cx="2447925" cy="17272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400">
                <a:solidFill>
                  <a:schemeClr val="bg1"/>
                </a:solidFill>
              </a:rPr>
              <a:t>5 membres, dont le chef du </a:t>
            </a:r>
            <a:br>
              <a:rPr lang="fr-CH" altLang="fr-FR" sz="1400">
                <a:solidFill>
                  <a:schemeClr val="bg1"/>
                </a:solidFill>
              </a:rPr>
            </a:br>
            <a:r>
              <a:rPr lang="fr-CH" altLang="fr-FR" sz="1400">
                <a:solidFill>
                  <a:schemeClr val="bg1"/>
                </a:solidFill>
              </a:rPr>
              <a:t>Département nommés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400">
                <a:solidFill>
                  <a:schemeClr val="bg1"/>
                </a:solidFill>
              </a:rPr>
              <a:t>par le GVT</a:t>
            </a:r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59404" name="Rectangle 6">
            <a:extLst>
              <a:ext uri="{FF2B5EF4-FFF2-40B4-BE49-F238E27FC236}">
                <a16:creationId xmlns:a16="http://schemas.microsoft.com/office/drawing/2014/main" id="{A8494BE2-10FC-44EE-A560-EB74BBC24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341438"/>
            <a:ext cx="4335462" cy="17272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179388" indent="-88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fr-CH" altLang="fr-FR" sz="1400">
                <a:solidFill>
                  <a:schemeClr val="bg1"/>
                </a:solidFill>
              </a:rPr>
              <a:t>fixe les objectifs de l’Etablissement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fr-CH" altLang="fr-FR" sz="1400">
                <a:solidFill>
                  <a:schemeClr val="bg1"/>
                </a:solidFill>
              </a:rPr>
              <a:t>nomme la direction et les membres du comité de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400">
                <a:solidFill>
                  <a:schemeClr val="bg1"/>
                </a:solidFill>
              </a:rPr>
              <a:t>direction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fr-CH" altLang="fr-FR" sz="1400">
                <a:solidFill>
                  <a:schemeClr val="bg1"/>
                </a:solidFill>
              </a:rPr>
              <a:t>adopte le budget et arrête les comptes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fr-CH" altLang="fr-FR" sz="1400">
                <a:solidFill>
                  <a:schemeClr val="bg1"/>
                </a:solidFill>
              </a:rPr>
              <a:t>préavise les objets de la compétence du GVT qui</a:t>
            </a:r>
            <a:br>
              <a:rPr lang="fr-CH" altLang="fr-FR" sz="1400">
                <a:solidFill>
                  <a:schemeClr val="bg1"/>
                </a:solidFill>
              </a:rPr>
            </a:br>
            <a:r>
              <a:rPr lang="fr-CH" altLang="fr-FR" sz="1400">
                <a:solidFill>
                  <a:schemeClr val="bg1"/>
                </a:solidFill>
              </a:rPr>
              <a:t>concernent l’Etablissement</a:t>
            </a:r>
            <a:endParaRPr lang="en-US" altLang="fr-FR" sz="1400">
              <a:solidFill>
                <a:schemeClr val="bg1"/>
              </a:solidFill>
            </a:endParaRPr>
          </a:p>
        </p:txBody>
      </p:sp>
      <p:sp>
        <p:nvSpPr>
          <p:cNvPr id="59405" name="Rectangle 10">
            <a:extLst>
              <a:ext uri="{FF2B5EF4-FFF2-40B4-BE49-F238E27FC236}">
                <a16:creationId xmlns:a16="http://schemas.microsoft.com/office/drawing/2014/main" id="{E37C44E2-51C9-4AEC-9879-CF43CD6A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141663"/>
            <a:ext cx="1454150" cy="1727200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  <a:latin typeface="Arial Narrow" panose="020B0606020202030204" pitchFamily="34" charset="0"/>
              </a:rPr>
              <a:t>Direction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  <a:latin typeface="Arial Narrow" panose="020B0606020202030204" pitchFamily="34" charset="0"/>
              </a:rPr>
              <a:t>Art. 12 </a:t>
            </a:r>
            <a:endParaRPr lang="en-US" altLang="fr-FR" sz="1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9406" name="Rectangle 11">
            <a:extLst>
              <a:ext uri="{FF2B5EF4-FFF2-40B4-BE49-F238E27FC236}">
                <a16:creationId xmlns:a16="http://schemas.microsoft.com/office/drawing/2014/main" id="{FF013677-9AA1-47B5-B11F-1DA6CE31B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140075"/>
            <a:ext cx="2447925" cy="172878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>
                <a:solidFill>
                  <a:schemeClr val="bg1"/>
                </a:solidFill>
                <a:latin typeface="Arial Narrow" panose="020B0606020202030204" pitchFamily="34" charset="0"/>
              </a:rPr>
              <a:t>Nommé-e par le Conseil </a:t>
            </a:r>
            <a:br>
              <a:rPr lang="fr-CH" altLang="fr-FR" sz="160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fr-CH" altLang="fr-FR" sz="1600">
                <a:solidFill>
                  <a:schemeClr val="bg1"/>
                </a:solidFill>
                <a:latin typeface="Arial Narrow" panose="020B0606020202030204" pitchFamily="34" charset="0"/>
              </a:rPr>
              <a:t>d’administration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>
                <a:solidFill>
                  <a:schemeClr val="bg1"/>
                </a:solidFill>
                <a:latin typeface="Arial Narrow" panose="020B0606020202030204" pitchFamily="34" charset="0"/>
              </a:rPr>
              <a:t>et placé-e </a:t>
            </a:r>
            <a:br>
              <a:rPr lang="fr-CH" altLang="fr-FR" sz="160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fr-CH" altLang="fr-FR" sz="1600">
                <a:solidFill>
                  <a:schemeClr val="bg1"/>
                </a:solidFill>
                <a:latin typeface="Arial Narrow" panose="020B0606020202030204" pitchFamily="34" charset="0"/>
              </a:rPr>
              <a:t>sous sa surveillance</a:t>
            </a:r>
            <a:endParaRPr lang="en-US" altLang="fr-FR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9407" name="Rectangle 12">
            <a:extLst>
              <a:ext uri="{FF2B5EF4-FFF2-40B4-BE49-F238E27FC236}">
                <a16:creationId xmlns:a16="http://schemas.microsoft.com/office/drawing/2014/main" id="{88059F9A-39D7-4AC0-B66F-8D6579831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140075"/>
            <a:ext cx="4335462" cy="1728788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179388" indent="-88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fr-CH" altLang="fr-FR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CH" altLang="fr-FR" sz="1400">
                <a:solidFill>
                  <a:schemeClr val="bg1"/>
                </a:solidFill>
              </a:rPr>
              <a:t>pourvoit à la bonne marche de l’Etablissement et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400">
                <a:solidFill>
                  <a:schemeClr val="bg1"/>
                </a:solidFill>
              </a:rPr>
              <a:t>à son développement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fr-CH" altLang="fr-FR" sz="1400">
                <a:solidFill>
                  <a:schemeClr val="bg1"/>
                </a:solidFill>
              </a:rPr>
              <a:t>assure l’application de la législation concernée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fr-CH" altLang="fr-FR" sz="1400">
                <a:solidFill>
                  <a:schemeClr val="bg1"/>
                </a:solidFill>
              </a:rPr>
              <a:t>exerce la conduite opérationnelle et procède à tous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400">
                <a:solidFill>
                  <a:schemeClr val="bg1"/>
                </a:solidFill>
              </a:rPr>
              <a:t>les actes de gestion courante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fr-CH" altLang="fr-FR" sz="1400">
                <a:solidFill>
                  <a:schemeClr val="bg1"/>
                </a:solidFill>
              </a:rPr>
              <a:t>nomme les collaborateurs-trices</a:t>
            </a:r>
          </a:p>
        </p:txBody>
      </p:sp>
      <p:sp>
        <p:nvSpPr>
          <p:cNvPr id="59408" name="Rectangle 13">
            <a:extLst>
              <a:ext uri="{FF2B5EF4-FFF2-40B4-BE49-F238E27FC236}">
                <a16:creationId xmlns:a16="http://schemas.microsoft.com/office/drawing/2014/main" id="{9BF83A2B-3A3C-42D4-9196-6619C6481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940300"/>
            <a:ext cx="1454150" cy="719138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  <a:latin typeface="Arial Narrow" panose="020B0606020202030204" pitchFamily="34" charset="0"/>
              </a:rPr>
              <a:t>Organe de rév.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  <a:latin typeface="Arial Narrow" panose="020B0606020202030204" pitchFamily="34" charset="0"/>
              </a:rPr>
              <a:t>Art 13</a:t>
            </a:r>
            <a:endParaRPr lang="en-US" altLang="fr-FR" sz="1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9409" name="Rectangle 14">
            <a:extLst>
              <a:ext uri="{FF2B5EF4-FFF2-40B4-BE49-F238E27FC236}">
                <a16:creationId xmlns:a16="http://schemas.microsoft.com/office/drawing/2014/main" id="{5D6674BB-AFA4-4DA7-A758-23EEB99DB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732463"/>
            <a:ext cx="1454150" cy="792162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  <a:latin typeface="Arial Narrow" panose="020B0606020202030204" pitchFamily="34" charset="0"/>
              </a:rPr>
              <a:t>Commission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  <a:latin typeface="Arial Narrow" panose="020B0606020202030204" pitchFamily="34" charset="0"/>
              </a:rPr>
              <a:t>du personnel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  <a:latin typeface="Arial Narrow" panose="020B0606020202030204" pitchFamily="34" charset="0"/>
              </a:rPr>
              <a:t>Art.17</a:t>
            </a:r>
            <a:endParaRPr lang="en-US" altLang="fr-FR" sz="1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9410" name="Rectangle 15">
            <a:extLst>
              <a:ext uri="{FF2B5EF4-FFF2-40B4-BE49-F238E27FC236}">
                <a16:creationId xmlns:a16="http://schemas.microsoft.com/office/drawing/2014/main" id="{5D14C947-82A3-4C8F-A21C-AF8063045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940300"/>
            <a:ext cx="2447925" cy="71913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>
                <a:solidFill>
                  <a:schemeClr val="bg1"/>
                </a:solidFill>
                <a:latin typeface="Arial Narrow" panose="020B0606020202030204" pitchFamily="34" charset="0"/>
              </a:rPr>
              <a:t>Désigné par le Conseil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>
                <a:solidFill>
                  <a:schemeClr val="bg1"/>
                </a:solidFill>
                <a:latin typeface="Arial Narrow" panose="020B0606020202030204" pitchFamily="34" charset="0"/>
              </a:rPr>
              <a:t>d'administration</a:t>
            </a:r>
            <a:endParaRPr lang="en-US" altLang="fr-FR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9411" name="Rectangle 16">
            <a:extLst>
              <a:ext uri="{FF2B5EF4-FFF2-40B4-BE49-F238E27FC236}">
                <a16:creationId xmlns:a16="http://schemas.microsoft.com/office/drawing/2014/main" id="{D8B24269-7C99-4BBB-9F7A-BA87B2F2B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732463"/>
            <a:ext cx="2447925" cy="79216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>
                <a:solidFill>
                  <a:schemeClr val="bg1"/>
                </a:solidFill>
                <a:latin typeface="Arial Narrow" panose="020B0606020202030204" pitchFamily="34" charset="0"/>
              </a:rPr>
              <a:t>Membres désignés par l’</a:t>
            </a:r>
            <a:br>
              <a:rPr lang="fr-CH" altLang="fr-FR" sz="160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fr-CH" altLang="fr-FR" sz="1600">
                <a:solidFill>
                  <a:schemeClr val="bg1"/>
                </a:solidFill>
                <a:latin typeface="Arial Narrow" panose="020B0606020202030204" pitchFamily="34" charset="0"/>
              </a:rPr>
              <a:t>ensemble du personnel</a:t>
            </a:r>
            <a:endParaRPr lang="en-US" altLang="fr-FR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9412" name="Rectangle 17">
            <a:extLst>
              <a:ext uri="{FF2B5EF4-FFF2-40B4-BE49-F238E27FC236}">
                <a16:creationId xmlns:a16="http://schemas.microsoft.com/office/drawing/2014/main" id="{AF2F60A4-A15D-4C74-9722-1A1A0680E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940300"/>
            <a:ext cx="4335462" cy="720725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179388" indent="-88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fr-CH" altLang="fr-FR" sz="1400">
                <a:solidFill>
                  <a:schemeClr val="bg1"/>
                </a:solidFill>
              </a:rPr>
              <a:t>vérifie la conformité des comptes et de la gestion</a:t>
            </a:r>
          </a:p>
        </p:txBody>
      </p:sp>
      <p:sp>
        <p:nvSpPr>
          <p:cNvPr id="59413" name="Rectangle 18">
            <a:extLst>
              <a:ext uri="{FF2B5EF4-FFF2-40B4-BE49-F238E27FC236}">
                <a16:creationId xmlns:a16="http://schemas.microsoft.com/office/drawing/2014/main" id="{2715FBCF-DEF9-47E8-BD6F-9E5573756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732463"/>
            <a:ext cx="4335462" cy="792162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179388" indent="-88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fr-CH" altLang="fr-FR" sz="1400">
                <a:solidFill>
                  <a:schemeClr val="bg1"/>
                </a:solidFill>
              </a:rPr>
              <a:t>représente le personnel auprès de la Direction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fr-CH" altLang="fr-FR" sz="1400">
                <a:solidFill>
                  <a:schemeClr val="bg1"/>
                </a:solidFill>
              </a:rPr>
              <a:t>collabore à l’information et à la consultation du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400">
                <a:solidFill>
                  <a:schemeClr val="bg1"/>
                </a:solidFill>
              </a:rPr>
              <a:t>personnel</a:t>
            </a:r>
            <a:r>
              <a:rPr lang="fr-CH" altLang="fr-FR" sz="160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>
            <a:extLst>
              <a:ext uri="{FF2B5EF4-FFF2-40B4-BE49-F238E27FC236}">
                <a16:creationId xmlns:a16="http://schemas.microsoft.com/office/drawing/2014/main" id="{C6675E0A-923E-4047-B570-FA6BC5091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60600"/>
            <a:ext cx="1670050" cy="471488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</a:rPr>
              <a:t>Statut Art. 14</a:t>
            </a:r>
            <a:endParaRPr lang="en-US" altLang="fr-FR" sz="1600" b="1">
              <a:solidFill>
                <a:schemeClr val="bg1"/>
              </a:solidFill>
            </a:endParaRPr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E79328A7-EBD4-4EDD-8855-6C2193E7B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260600"/>
            <a:ext cx="6638925" cy="47148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>
                <a:solidFill>
                  <a:schemeClr val="bg1"/>
                </a:solidFill>
              </a:rPr>
              <a:t>Engagement sur la base de contrats de droit administratif</a:t>
            </a:r>
          </a:p>
        </p:txBody>
      </p:sp>
      <p:sp>
        <p:nvSpPr>
          <p:cNvPr id="35845" name="Rectangle 8">
            <a:extLst>
              <a:ext uri="{FF2B5EF4-FFF2-40B4-BE49-F238E27FC236}">
                <a16:creationId xmlns:a16="http://schemas.microsoft.com/office/drawing/2014/main" id="{1BD3F4EC-2A69-41CB-9231-1025C2F3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716338"/>
            <a:ext cx="1670050" cy="116998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</a:rPr>
              <a:t>Droit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</a:rPr>
              <a:t>Complémentaire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</a:rPr>
              <a:t>Art. 16</a:t>
            </a:r>
            <a:endParaRPr lang="en-US" altLang="fr-FR" sz="1600" b="1">
              <a:solidFill>
                <a:schemeClr val="bg1"/>
              </a:solidFill>
            </a:endParaRPr>
          </a:p>
        </p:txBody>
      </p:sp>
      <p:sp>
        <p:nvSpPr>
          <p:cNvPr id="35846" name="Rectangle 9">
            <a:extLst>
              <a:ext uri="{FF2B5EF4-FFF2-40B4-BE49-F238E27FC236}">
                <a16:creationId xmlns:a16="http://schemas.microsoft.com/office/drawing/2014/main" id="{1DE7C547-41DB-4FA8-91E2-86DBE4BF2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716338"/>
            <a:ext cx="6638925" cy="11557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>
                <a:solidFill>
                  <a:schemeClr val="bg1"/>
                </a:solidFill>
              </a:rPr>
              <a:t>Les devoirs et les droits des collaborateurs-trices sont régis par la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>
                <a:solidFill>
                  <a:schemeClr val="bg1"/>
                </a:solidFill>
              </a:rPr>
              <a:t>législation cantonale sur le personnel (LPer)</a:t>
            </a:r>
          </a:p>
        </p:txBody>
      </p:sp>
      <p:sp>
        <p:nvSpPr>
          <p:cNvPr id="35847" name="Rectangle 19">
            <a:extLst>
              <a:ext uri="{FF2B5EF4-FFF2-40B4-BE49-F238E27FC236}">
                <a16:creationId xmlns:a16="http://schemas.microsoft.com/office/drawing/2014/main" id="{358DC5E0-F3E1-4A83-BD33-D6D4CB1BB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73375"/>
            <a:ext cx="1670050" cy="700088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</a:rPr>
              <a:t>Prévoyance </a:t>
            </a:r>
            <a:br>
              <a:rPr lang="fr-CH" altLang="fr-FR" sz="1600" b="1">
                <a:solidFill>
                  <a:schemeClr val="bg1"/>
                </a:solidFill>
              </a:rPr>
            </a:br>
            <a:r>
              <a:rPr lang="fr-CH" altLang="fr-FR" sz="1600" b="1">
                <a:solidFill>
                  <a:schemeClr val="bg1"/>
                </a:solidFill>
              </a:rPr>
              <a:t>professionnelle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</a:rPr>
              <a:t>Art. 15</a:t>
            </a:r>
            <a:endParaRPr lang="en-US" altLang="fr-FR" sz="1600" b="1">
              <a:solidFill>
                <a:schemeClr val="bg1"/>
              </a:solidFill>
            </a:endParaRPr>
          </a:p>
        </p:txBody>
      </p:sp>
      <p:sp>
        <p:nvSpPr>
          <p:cNvPr id="35848" name="Rectangle 20">
            <a:extLst>
              <a:ext uri="{FF2B5EF4-FFF2-40B4-BE49-F238E27FC236}">
                <a16:creationId xmlns:a16="http://schemas.microsoft.com/office/drawing/2014/main" id="{1B7B3B45-0D3E-4E85-894C-D2A145988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884488"/>
            <a:ext cx="6638925" cy="688975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>
                <a:solidFill>
                  <a:schemeClr val="bg1"/>
                </a:solidFill>
              </a:rPr>
              <a:t>Affiliation des collaborateurs-trices de l’Etablissement à la Caisse de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>
                <a:solidFill>
                  <a:schemeClr val="bg1"/>
                </a:solidFill>
              </a:rPr>
              <a:t>pensions de l’Etat</a:t>
            </a:r>
          </a:p>
        </p:txBody>
      </p:sp>
      <p:sp>
        <p:nvSpPr>
          <p:cNvPr id="35850" name="Rectangle 2">
            <a:extLst>
              <a:ext uri="{FF2B5EF4-FFF2-40B4-BE49-F238E27FC236}">
                <a16:creationId xmlns:a16="http://schemas.microsoft.com/office/drawing/2014/main" id="{0A0EBB32-0533-4CAC-A257-2FBD780B5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052513"/>
            <a:ext cx="7439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8096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2668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7240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1812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400" b="1">
                <a:solidFill>
                  <a:srgbClr val="CC0000"/>
                </a:solidFill>
                <a:latin typeface="Verdana" panose="020B0604030504040204" pitchFamily="34" charset="0"/>
              </a:rPr>
              <a:t>Le statut du personnel </a:t>
            </a:r>
            <a:br>
              <a:rPr lang="fr-CH" altLang="fr-FR" sz="2400" b="1">
                <a:solidFill>
                  <a:srgbClr val="CC0000"/>
                </a:solidFill>
                <a:latin typeface="Verdana" panose="020B0604030504040204" pitchFamily="34" charset="0"/>
              </a:rPr>
            </a:br>
            <a:r>
              <a:rPr lang="fr-CH" altLang="fr-FR" sz="2400" b="1">
                <a:solidFill>
                  <a:srgbClr val="CC0000"/>
                </a:solidFill>
                <a:latin typeface="Verdana" panose="020B0604030504040204" pitchFamily="34" charset="0"/>
              </a:rPr>
              <a:t>– sections 3 et 6 du projet de Loi</a:t>
            </a:r>
            <a:endParaRPr lang="fr-FR" altLang="fr-FR" sz="4800"/>
          </a:p>
        </p:txBody>
      </p:sp>
      <p:sp>
        <p:nvSpPr>
          <p:cNvPr id="35851" name="Rectangle 8">
            <a:extLst>
              <a:ext uri="{FF2B5EF4-FFF2-40B4-BE49-F238E27FC236}">
                <a16:creationId xmlns:a16="http://schemas.microsoft.com/office/drawing/2014/main" id="{6B172789-B233-44CC-8B58-1AFFCCCD8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941888"/>
            <a:ext cx="1670050" cy="138588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</a:rPr>
              <a:t>Dispositions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</a:rPr>
              <a:t>Transitoires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 b="1">
                <a:solidFill>
                  <a:schemeClr val="bg1"/>
                </a:solidFill>
              </a:rPr>
              <a:t>Art. 26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endParaRPr lang="en-US" altLang="fr-FR" sz="1600" b="1">
              <a:solidFill>
                <a:schemeClr val="bg1"/>
              </a:solidFill>
            </a:endParaRPr>
          </a:p>
        </p:txBody>
      </p:sp>
      <p:sp>
        <p:nvSpPr>
          <p:cNvPr id="35852" name="Rectangle 9">
            <a:extLst>
              <a:ext uri="{FF2B5EF4-FFF2-40B4-BE49-F238E27FC236}">
                <a16:creationId xmlns:a16="http://schemas.microsoft.com/office/drawing/2014/main" id="{FFD456C6-AE68-47DA-B4B5-32C39B8AE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941888"/>
            <a:ext cx="6638925" cy="13716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>
                <a:solidFill>
                  <a:schemeClr val="bg1"/>
                </a:solidFill>
              </a:rPr>
              <a:t>L'OVJ reprend les rapports de service des collaborateurs-trices de l'Etat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>
                <a:solidFill>
                  <a:schemeClr val="bg1"/>
                </a:solidFill>
              </a:rPr>
              <a:t>qui occupent une fonction au sein de l'OVJ lors de l'entrée en vigueur de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>
                <a:solidFill>
                  <a:schemeClr val="bg1"/>
                </a:solidFill>
              </a:rPr>
              <a:t>la Loi. Le traitement que ces collaborateurs-trices recevaient de l'Etat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600">
                <a:solidFill>
                  <a:schemeClr val="bg1"/>
                </a:solidFill>
              </a:rPr>
              <a:t>leur est garanti.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Line 9">
            <a:extLst>
              <a:ext uri="{FF2B5EF4-FFF2-40B4-BE49-F238E27FC236}">
                <a16:creationId xmlns:a16="http://schemas.microsoft.com/office/drawing/2014/main" id="{76142D6F-A9AC-4BC9-A6E1-31D6AB2F7F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4750" y="1844675"/>
            <a:ext cx="792163" cy="863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CH"/>
          </a:p>
        </p:txBody>
      </p:sp>
      <p:sp>
        <p:nvSpPr>
          <p:cNvPr id="31752" name="Line 10">
            <a:extLst>
              <a:ext uri="{FF2B5EF4-FFF2-40B4-BE49-F238E27FC236}">
                <a16:creationId xmlns:a16="http://schemas.microsoft.com/office/drawing/2014/main" id="{99B1642A-F624-4DF4-98C4-75B4B66C9E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4750" y="1773238"/>
            <a:ext cx="863600" cy="863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CH"/>
          </a:p>
        </p:txBody>
      </p:sp>
      <p:grpSp>
        <p:nvGrpSpPr>
          <p:cNvPr id="31761" name="Group 17">
            <a:extLst>
              <a:ext uri="{FF2B5EF4-FFF2-40B4-BE49-F238E27FC236}">
                <a16:creationId xmlns:a16="http://schemas.microsoft.com/office/drawing/2014/main" id="{4F784B8D-EFDA-4BA9-8168-505EF6A96D3E}"/>
              </a:ext>
            </a:extLst>
          </p:cNvPr>
          <p:cNvGrpSpPr>
            <a:grpSpLocks/>
          </p:cNvGrpSpPr>
          <p:nvPr/>
        </p:nvGrpSpPr>
        <p:grpSpPr bwMode="auto">
          <a:xfrm>
            <a:off x="2851150" y="1549400"/>
            <a:ext cx="5267325" cy="4562475"/>
            <a:chOff x="1536" y="754"/>
            <a:chExt cx="3538" cy="3175"/>
          </a:xfrm>
        </p:grpSpPr>
        <p:sp>
          <p:nvSpPr>
            <p:cNvPr id="31762" name="AutoShape 4">
              <a:extLst>
                <a:ext uri="{FF2B5EF4-FFF2-40B4-BE49-F238E27FC236}">
                  <a16:creationId xmlns:a16="http://schemas.microsoft.com/office/drawing/2014/main" id="{910FDFD3-D2C9-4C50-9699-0E119836E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754"/>
              <a:ext cx="3538" cy="3175"/>
            </a:xfrm>
            <a:custGeom>
              <a:avLst/>
              <a:gdLst>
                <a:gd name="T0" fmla="*/ 2808288 w 21600"/>
                <a:gd name="T1" fmla="*/ 0 h 21600"/>
                <a:gd name="T2" fmla="*/ 822464 w 21600"/>
                <a:gd name="T3" fmla="*/ 738079 h 21600"/>
                <a:gd name="T4" fmla="*/ 0 w 21600"/>
                <a:gd name="T5" fmla="*/ 2520157 h 21600"/>
                <a:gd name="T6" fmla="*/ 822464 w 21600"/>
                <a:gd name="T7" fmla="*/ 4302234 h 21600"/>
                <a:gd name="T8" fmla="*/ 2808288 w 21600"/>
                <a:gd name="T9" fmla="*/ 5040313 h 21600"/>
                <a:gd name="T10" fmla="*/ 4794111 w 21600"/>
                <a:gd name="T11" fmla="*/ 4302234 h 21600"/>
                <a:gd name="T12" fmla="*/ 5616575 w 21600"/>
                <a:gd name="T13" fmla="*/ 2520157 h 21600"/>
                <a:gd name="T14" fmla="*/ 4794111 w 21600"/>
                <a:gd name="T15" fmla="*/ 73807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884" y="10800"/>
                  </a:moveTo>
                  <a:cubicBezTo>
                    <a:pt x="4884" y="14067"/>
                    <a:pt x="7533" y="16716"/>
                    <a:pt x="10800" y="16716"/>
                  </a:cubicBezTo>
                  <a:cubicBezTo>
                    <a:pt x="14067" y="16716"/>
                    <a:pt x="16716" y="14067"/>
                    <a:pt x="16716" y="10800"/>
                  </a:cubicBezTo>
                  <a:cubicBezTo>
                    <a:pt x="16716" y="7533"/>
                    <a:pt x="14067" y="4884"/>
                    <a:pt x="10800" y="4884"/>
                  </a:cubicBezTo>
                  <a:cubicBezTo>
                    <a:pt x="7533" y="4884"/>
                    <a:pt x="4884" y="7533"/>
                    <a:pt x="4884" y="1080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fr-CH"/>
            </a:p>
          </p:txBody>
        </p:sp>
        <p:sp>
          <p:nvSpPr>
            <p:cNvPr id="31763" name="Line 6">
              <a:extLst>
                <a:ext uri="{FF2B5EF4-FFF2-40B4-BE49-F238E27FC236}">
                  <a16:creationId xmlns:a16="http://schemas.microsoft.com/office/drawing/2014/main" id="{EC7CDBD1-1617-4C38-87F1-6F4059CBC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1117"/>
              <a:ext cx="499" cy="5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H"/>
            </a:p>
          </p:txBody>
        </p:sp>
        <p:sp>
          <p:nvSpPr>
            <p:cNvPr id="31764" name="Line 11">
              <a:extLst>
                <a:ext uri="{FF2B5EF4-FFF2-40B4-BE49-F238E27FC236}">
                  <a16:creationId xmlns:a16="http://schemas.microsoft.com/office/drawing/2014/main" id="{04091DDC-C658-4B6F-87AE-7868662860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0" y="1162"/>
              <a:ext cx="544" cy="5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H"/>
            </a:p>
          </p:txBody>
        </p:sp>
        <p:sp>
          <p:nvSpPr>
            <p:cNvPr id="31765" name="Line 12">
              <a:extLst>
                <a:ext uri="{FF2B5EF4-FFF2-40B4-BE49-F238E27FC236}">
                  <a16:creationId xmlns:a16="http://schemas.microsoft.com/office/drawing/2014/main" id="{68739B42-46A0-4F10-B8B8-BF1D4BE3D2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6" y="3022"/>
              <a:ext cx="499" cy="59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H"/>
            </a:p>
          </p:txBody>
        </p:sp>
        <p:sp>
          <p:nvSpPr>
            <p:cNvPr id="31766" name="Line 13">
              <a:extLst>
                <a:ext uri="{FF2B5EF4-FFF2-40B4-BE49-F238E27FC236}">
                  <a16:creationId xmlns:a16="http://schemas.microsoft.com/office/drawing/2014/main" id="{F4476AB1-60DB-416D-90DF-54E3E76DE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" y="2976"/>
              <a:ext cx="635" cy="49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CH"/>
            </a:p>
          </p:txBody>
        </p:sp>
      </p:grpSp>
      <p:sp>
        <p:nvSpPr>
          <p:cNvPr id="31767" name="Text Box 14">
            <a:extLst>
              <a:ext uri="{FF2B5EF4-FFF2-40B4-BE49-F238E27FC236}">
                <a16:creationId xmlns:a16="http://schemas.microsoft.com/office/drawing/2014/main" id="{8254567B-85CF-4719-9F3D-2BF9C175B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284538"/>
            <a:ext cx="1079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CH" altLang="fr-FR">
                <a:solidFill>
                  <a:schemeClr val="bg1"/>
                </a:solidFill>
              </a:rPr>
              <a:t>Dispose d’un patrimoine propre</a:t>
            </a:r>
            <a:endParaRPr lang="en-US" altLang="fr-FR">
              <a:solidFill>
                <a:schemeClr val="bg1"/>
              </a:solidFill>
            </a:endParaRPr>
          </a:p>
        </p:txBody>
      </p:sp>
      <p:sp>
        <p:nvSpPr>
          <p:cNvPr id="31768" name="Rectangle 2">
            <a:extLst>
              <a:ext uri="{FF2B5EF4-FFF2-40B4-BE49-F238E27FC236}">
                <a16:creationId xmlns:a16="http://schemas.microsoft.com/office/drawing/2014/main" id="{6523C80A-D9C9-4E0A-8B2F-4FFEB280C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052513"/>
            <a:ext cx="7439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8096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2668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7240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1812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400" b="1">
                <a:solidFill>
                  <a:srgbClr val="CC0000"/>
                </a:solidFill>
                <a:latin typeface="Verdana" panose="020B0604030504040204" pitchFamily="34" charset="0"/>
              </a:rPr>
              <a:t>Les principes de gestion – section 4 du projet de Loi</a:t>
            </a:r>
            <a:br>
              <a:rPr lang="fr-CH" altLang="fr-FR" sz="2400" b="1">
                <a:solidFill>
                  <a:srgbClr val="CC0000"/>
                </a:solidFill>
                <a:latin typeface="Verdana" panose="020B0604030504040204" pitchFamily="34" charset="0"/>
              </a:rPr>
            </a:br>
            <a:endParaRPr lang="fr-FR" altLang="fr-FR" sz="4800"/>
          </a:p>
        </p:txBody>
      </p:sp>
      <p:sp>
        <p:nvSpPr>
          <p:cNvPr id="31770" name="Text Box 15">
            <a:extLst>
              <a:ext uri="{FF2B5EF4-FFF2-40B4-BE49-F238E27FC236}">
                <a16:creationId xmlns:a16="http://schemas.microsoft.com/office/drawing/2014/main" id="{393BB4FE-E8ED-45CF-BD6D-CEB7A6A2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284538"/>
            <a:ext cx="1079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CH" altLang="fr-FR">
                <a:solidFill>
                  <a:schemeClr val="bg1"/>
                </a:solidFill>
              </a:rPr>
              <a:t>Tient sa propre</a:t>
            </a:r>
            <a:r>
              <a:rPr lang="fr-CH" altLang="fr-FR"/>
              <a:t> </a:t>
            </a:r>
            <a:r>
              <a:rPr lang="fr-CH" altLang="fr-FR">
                <a:solidFill>
                  <a:schemeClr val="bg1"/>
                </a:solidFill>
              </a:rPr>
              <a:t>comptabilité </a:t>
            </a:r>
            <a:endParaRPr lang="en-US" altLang="fr-FR">
              <a:solidFill>
                <a:schemeClr val="bg1"/>
              </a:solidFill>
            </a:endParaRPr>
          </a:p>
        </p:txBody>
      </p:sp>
      <p:sp>
        <p:nvSpPr>
          <p:cNvPr id="31771" name="Text Box 14">
            <a:extLst>
              <a:ext uri="{FF2B5EF4-FFF2-40B4-BE49-F238E27FC236}">
                <a16:creationId xmlns:a16="http://schemas.microsoft.com/office/drawing/2014/main" id="{8646EBA7-1B10-46BE-A285-40282A764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773238"/>
            <a:ext cx="20875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CH" altLang="fr-FR">
                <a:solidFill>
                  <a:schemeClr val="bg1"/>
                </a:solidFill>
              </a:rPr>
              <a:t>Doté d'une personnalité juridique propre</a:t>
            </a:r>
            <a:endParaRPr lang="en-US" altLang="fr-FR">
              <a:solidFill>
                <a:schemeClr val="bg1"/>
              </a:solidFill>
            </a:endParaRPr>
          </a:p>
        </p:txBody>
      </p:sp>
      <p:sp>
        <p:nvSpPr>
          <p:cNvPr id="31773" name="Text Box 14">
            <a:extLst>
              <a:ext uri="{FF2B5EF4-FFF2-40B4-BE49-F238E27FC236}">
                <a16:creationId xmlns:a16="http://schemas.microsoft.com/office/drawing/2014/main" id="{A6E69C55-85E0-4991-AC86-CF02D17D3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229225"/>
            <a:ext cx="23764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CH" altLang="fr-FR">
                <a:solidFill>
                  <a:schemeClr val="bg1"/>
                </a:solidFill>
              </a:rPr>
              <a:t>Autonome dans son organisation et sa gestion </a:t>
            </a:r>
            <a:endParaRPr lang="en-US" altLang="fr-FR">
              <a:solidFill>
                <a:schemeClr val="bg1"/>
              </a:solidFill>
            </a:endParaRPr>
          </a:p>
        </p:txBody>
      </p:sp>
      <p:sp>
        <p:nvSpPr>
          <p:cNvPr id="31774" name="Text Box 5">
            <a:extLst>
              <a:ext uri="{FF2B5EF4-FFF2-40B4-BE49-F238E27FC236}">
                <a16:creationId xmlns:a16="http://schemas.microsoft.com/office/drawing/2014/main" id="{C46A858F-C29E-4C16-BA7F-B3868CB4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781300"/>
            <a:ext cx="143986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fr-FR" sz="2400" b="1">
                <a:latin typeface="Arial Narrow" panose="020B0606020202030204" pitchFamily="34" charset="0"/>
              </a:rPr>
              <a:t>OVJ</a:t>
            </a:r>
          </a:p>
        </p:txBody>
      </p:sp>
      <p:pic>
        <p:nvPicPr>
          <p:cNvPr id="31775" name="Picture 17" descr="\\ne.ch\dfs\home1\BurriP\Mes documents\A-SCAN\Qualité\SQS\Logos_2006\zm_9001_f.emf">
            <a:extLst>
              <a:ext uri="{FF2B5EF4-FFF2-40B4-BE49-F238E27FC236}">
                <a16:creationId xmlns:a16="http://schemas.microsoft.com/office/drawing/2014/main" id="{5AC0AFE0-8A6A-4D87-9CF2-BEC39614A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13100"/>
            <a:ext cx="13874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Text Box 10">
            <a:extLst>
              <a:ext uri="{FF2B5EF4-FFF2-40B4-BE49-F238E27FC236}">
                <a16:creationId xmlns:a16="http://schemas.microsoft.com/office/drawing/2014/main" id="{CA398C9A-8C11-4B7A-B2F1-DE6B86ED2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739900"/>
            <a:ext cx="468153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Exerce la haute surveillance sur l’Etablissement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Est représenté au Conseil d’administration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Confie un contrat de prestations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Adopte le tarif des émoluments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Paie la prestation de perception des taxes et redevances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endParaRPr lang="en-US" altLang="fr-FR" sz="1600">
              <a:latin typeface="Arial Narrow" panose="020B0606020202030204" pitchFamily="34" charset="0"/>
            </a:endParaRPr>
          </a:p>
        </p:txBody>
      </p:sp>
      <p:sp>
        <p:nvSpPr>
          <p:cNvPr id="33800" name="Text Box 12">
            <a:extLst>
              <a:ext uri="{FF2B5EF4-FFF2-40B4-BE49-F238E27FC236}">
                <a16:creationId xmlns:a16="http://schemas.microsoft.com/office/drawing/2014/main" id="{CC8F2070-77BD-479E-B7B9-F27B2FDB4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661025"/>
            <a:ext cx="46815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Paie les services accomplis par l’Etat au prix coûtant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fr-CH" altLang="fr-FR" sz="1600"/>
              <a:t>Verse une contribution annuelle fixée dans le contrat de prestations</a:t>
            </a:r>
          </a:p>
        </p:txBody>
      </p:sp>
      <p:grpSp>
        <p:nvGrpSpPr>
          <p:cNvPr id="33806" name="Group 14">
            <a:extLst>
              <a:ext uri="{FF2B5EF4-FFF2-40B4-BE49-F238E27FC236}">
                <a16:creationId xmlns:a16="http://schemas.microsoft.com/office/drawing/2014/main" id="{8C846A41-6A83-4E96-A3FB-858A875279AC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286125"/>
            <a:ext cx="8208962" cy="2087563"/>
            <a:chOff x="431" y="1888"/>
            <a:chExt cx="5171" cy="1315"/>
          </a:xfrm>
        </p:grpSpPr>
        <p:sp>
          <p:nvSpPr>
            <p:cNvPr id="33795" name="Oval 6">
              <a:extLst>
                <a:ext uri="{FF2B5EF4-FFF2-40B4-BE49-F238E27FC236}">
                  <a16:creationId xmlns:a16="http://schemas.microsoft.com/office/drawing/2014/main" id="{113DA22F-7FF9-46E8-B745-C6A85D7B9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" y="2296"/>
              <a:ext cx="725" cy="454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indent="47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 b="1">
                  <a:solidFill>
                    <a:schemeClr val="bg1"/>
                  </a:solidFill>
                  <a:latin typeface="Arial Narrow" panose="020B0606020202030204" pitchFamily="34" charset="0"/>
                </a:rPr>
                <a:t>Etat</a:t>
              </a:r>
              <a:endParaRPr lang="en-US" altLang="fr-FR" b="1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3796" name="Oval 7">
              <a:extLst>
                <a:ext uri="{FF2B5EF4-FFF2-40B4-BE49-F238E27FC236}">
                  <a16:creationId xmlns:a16="http://schemas.microsoft.com/office/drawing/2014/main" id="{DD118B63-4C26-4E57-8E6B-BD002CF35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2296"/>
              <a:ext cx="725" cy="454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 b="1">
                  <a:latin typeface="Arial Narrow" panose="020B0606020202030204" pitchFamily="34" charset="0"/>
                </a:rPr>
                <a:t>OVJ</a:t>
              </a:r>
              <a:endParaRPr lang="en-US" altLang="fr-FR" b="1">
                <a:latin typeface="Arial Narrow" panose="020B0606020202030204" pitchFamily="34" charset="0"/>
              </a:endParaRPr>
            </a:p>
          </p:txBody>
        </p:sp>
        <p:sp>
          <p:nvSpPr>
            <p:cNvPr id="33797" name="AutoShape 8">
              <a:extLst>
                <a:ext uri="{FF2B5EF4-FFF2-40B4-BE49-F238E27FC236}">
                  <a16:creationId xmlns:a16="http://schemas.microsoft.com/office/drawing/2014/main" id="{682FE6C3-FC84-4AD4-8AA0-57EB3873C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888"/>
              <a:ext cx="2169" cy="363"/>
            </a:xfrm>
            <a:prstGeom prst="curvedDownArrow">
              <a:avLst>
                <a:gd name="adj1" fmla="val 39752"/>
                <a:gd name="adj2" fmla="val 165729"/>
                <a:gd name="adj3" fmla="val 43801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fr-CH" altLang="fr-FR" sz="1600">
                <a:latin typeface="Arial Narrow" panose="020B0606020202030204" pitchFamily="34" charset="0"/>
              </a:endParaRPr>
            </a:p>
          </p:txBody>
        </p:sp>
        <p:sp>
          <p:nvSpPr>
            <p:cNvPr id="33798" name="AutoShape 9">
              <a:extLst>
                <a:ext uri="{FF2B5EF4-FFF2-40B4-BE49-F238E27FC236}">
                  <a16:creationId xmlns:a16="http://schemas.microsoft.com/office/drawing/2014/main" id="{B6A3349F-8198-4BD7-A144-13E60DAE02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064" y="2840"/>
              <a:ext cx="2041" cy="363"/>
            </a:xfrm>
            <a:prstGeom prst="curvedDownArrow">
              <a:avLst>
                <a:gd name="adj1" fmla="val 37406"/>
                <a:gd name="adj2" fmla="val 155949"/>
                <a:gd name="adj3" fmla="val 43801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fr-CH" altLang="fr-FR" sz="1600">
                <a:latin typeface="Arial Narrow" panose="020B0606020202030204" pitchFamily="34" charset="0"/>
              </a:endParaRPr>
            </a:p>
          </p:txBody>
        </p:sp>
        <p:sp>
          <p:nvSpPr>
            <p:cNvPr id="33801" name="Text Box 13">
              <a:extLst>
                <a:ext uri="{FF2B5EF4-FFF2-40B4-BE49-F238E27FC236}">
                  <a16:creationId xmlns:a16="http://schemas.microsoft.com/office/drawing/2014/main" id="{794DD742-3CFC-4FF6-B1CA-AD850C686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287"/>
              <a:ext cx="1225" cy="69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79388" indent="-179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buFontTx/>
                <a:buChar char="•"/>
              </a:pPr>
              <a:r>
                <a:rPr lang="fr-CH" altLang="fr-FR" sz="1600"/>
                <a:t>Conserve le produit des prestations aux usagers</a:t>
              </a:r>
            </a:p>
            <a:p>
              <a:pPr eaLnBrk="0" hangingPunct="0">
                <a:lnSpc>
                  <a:spcPct val="90000"/>
                </a:lnSpc>
                <a:buFontTx/>
                <a:buChar char="•"/>
              </a:pPr>
              <a:r>
                <a:rPr lang="fr-CH" altLang="fr-FR" sz="1600"/>
                <a:t>Est exonéré de l’impôt</a:t>
              </a:r>
            </a:p>
          </p:txBody>
        </p:sp>
        <p:sp>
          <p:nvSpPr>
            <p:cNvPr id="33802" name="Text Box 14">
              <a:extLst>
                <a:ext uri="{FF2B5EF4-FFF2-40B4-BE49-F238E27FC236}">
                  <a16:creationId xmlns:a16="http://schemas.microsoft.com/office/drawing/2014/main" id="{0E9630D5-8F96-4D41-8517-C07648597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387"/>
              <a:ext cx="1469" cy="417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79388" indent="-179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buFontTx/>
                <a:buChar char="•"/>
              </a:pPr>
              <a:r>
                <a:rPr lang="fr-CH" altLang="fr-FR" sz="1600">
                  <a:solidFill>
                    <a:schemeClr val="bg1"/>
                  </a:solidFill>
                </a:rPr>
                <a:t>Taxes et redevances véhicules et bateaux lui sont acquises</a:t>
              </a:r>
            </a:p>
          </p:txBody>
        </p:sp>
      </p:grpSp>
      <p:sp>
        <p:nvSpPr>
          <p:cNvPr id="33804" name="Rectangle 2">
            <a:extLst>
              <a:ext uri="{FF2B5EF4-FFF2-40B4-BE49-F238E27FC236}">
                <a16:creationId xmlns:a16="http://schemas.microsoft.com/office/drawing/2014/main" id="{F941DDBB-C655-4D75-8AF9-22AE8803E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052513"/>
            <a:ext cx="7439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8096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2668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7240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1812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400" b="1">
                <a:solidFill>
                  <a:srgbClr val="CC0000"/>
                </a:solidFill>
                <a:latin typeface="Verdana" panose="020B0604030504040204" pitchFamily="34" charset="0"/>
              </a:rPr>
              <a:t>Les relations avec l'Etat</a:t>
            </a:r>
            <a:endParaRPr lang="fr-FR" altLang="fr-FR" sz="480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37894018-E374-43B6-B660-0D17D35D6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844675"/>
            <a:ext cx="79422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fr-CH" altLang="fr-FR" sz="2000"/>
              <a:t>L'OVJ possédera une autonomie de gestion lui permettant une plus grande réactivité par rapport au marché et à la demande</a:t>
            </a:r>
            <a:r>
              <a:rPr lang="fr-FR" altLang="fr-FR" sz="2000"/>
              <a:t> (engagement de personnel si nécessaire, développement de prestations souhaitées par les clients ou rendues obligatoires par la législation).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altLang="fr-FR" sz="2000"/>
          </a:p>
          <a:p>
            <a:pPr>
              <a:lnSpc>
                <a:spcPct val="90000"/>
              </a:lnSpc>
            </a:pPr>
            <a:r>
              <a:rPr lang="fr-FR" altLang="fr-FR" sz="2000"/>
              <a:t>L'OVJ aura ainsi la capacité de réagir et de planifier les enjeux à venir de manière optimale en fonction des besoins de la clientèle (souplesse et adaptabilité) tout en maintenant un service public sur l'ensemble du territoire cantonal. </a:t>
            </a:r>
          </a:p>
        </p:txBody>
      </p:sp>
      <p:sp>
        <p:nvSpPr>
          <p:cNvPr id="44037" name="Rectangle 2">
            <a:extLst>
              <a:ext uri="{FF2B5EF4-FFF2-40B4-BE49-F238E27FC236}">
                <a16:creationId xmlns:a16="http://schemas.microsoft.com/office/drawing/2014/main" id="{36C167E2-A6F4-45B0-9825-2CE00C45B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052513"/>
            <a:ext cx="77993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8096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2668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7240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1812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400" b="1">
                <a:solidFill>
                  <a:srgbClr val="CC0000"/>
                </a:solidFill>
                <a:latin typeface="Verdana" panose="020B0604030504040204" pitchFamily="34" charset="0"/>
              </a:rPr>
              <a:t>Ce qui va changer</a:t>
            </a:r>
            <a:endParaRPr lang="fr-FR" altLang="fr-FR"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4928D9C4-2BED-4A75-96E2-101531217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981075"/>
            <a:ext cx="7162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8096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2668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7240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1812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CH" altLang="fr-FR" sz="2000" b="1">
                <a:solidFill>
                  <a:srgbClr val="CC0000"/>
                </a:solidFill>
                <a:latin typeface="Verdana" panose="020B0604030504040204" pitchFamily="34" charset="0"/>
              </a:rPr>
              <a:t>Les sites</a:t>
            </a:r>
            <a:endParaRPr lang="fr-FR" altLang="fr-FR" sz="2000" b="1">
              <a:solidFill>
                <a:srgbClr val="CC0000"/>
              </a:solidFill>
              <a:latin typeface="Verdana" panose="020B0604030504040204" pitchFamily="34" charset="0"/>
            </a:endParaRPr>
          </a:p>
        </p:txBody>
      </p:sp>
      <p:pic>
        <p:nvPicPr>
          <p:cNvPr id="10244" name="Picture 4" descr="photo halle de Porrentruy_800">
            <a:extLst>
              <a:ext uri="{FF2B5EF4-FFF2-40B4-BE49-F238E27FC236}">
                <a16:creationId xmlns:a16="http://schemas.microsoft.com/office/drawing/2014/main" id="{19E99165-DDB4-48E0-92EC-7723839F7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8" r="1701" b="2411"/>
          <a:stretch>
            <a:fillRect/>
          </a:stretch>
        </p:blipFill>
        <p:spPr bwMode="auto">
          <a:xfrm>
            <a:off x="4841875" y="4365625"/>
            <a:ext cx="3186113" cy="1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C6A781FB-FF6F-4428-A802-F72D7D112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6094413"/>
            <a:ext cx="219868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H" altLang="fr-FR" sz="1300"/>
              <a:t>Halle expertise - Porrentruy</a:t>
            </a:r>
            <a:endParaRPr lang="fr-FR" altLang="fr-FR" sz="1300"/>
          </a:p>
        </p:txBody>
      </p:sp>
      <p:pic>
        <p:nvPicPr>
          <p:cNvPr id="10247" name="Picture 7" descr="IMG_1669">
            <a:extLst>
              <a:ext uri="{FF2B5EF4-FFF2-40B4-BE49-F238E27FC236}">
                <a16:creationId xmlns:a16="http://schemas.microsoft.com/office/drawing/2014/main" id="{66091A3C-D4E3-4A1A-A310-BDEBFAF4319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" b="21756"/>
          <a:stretch>
            <a:fillRect/>
          </a:stretch>
        </p:blipFill>
        <p:spPr bwMode="auto">
          <a:xfrm>
            <a:off x="1258888" y="4365625"/>
            <a:ext cx="2965450" cy="1665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 Box 8">
            <a:extLst>
              <a:ext uri="{FF2B5EF4-FFF2-40B4-BE49-F238E27FC236}">
                <a16:creationId xmlns:a16="http://schemas.microsoft.com/office/drawing/2014/main" id="{7D8A0C0C-B6EE-4CD9-839C-994BC069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3" y="6094413"/>
            <a:ext cx="234473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altLang="fr-FR" sz="1300"/>
              <a:t>Halle expertise - Saignelégier</a:t>
            </a:r>
            <a:endParaRPr lang="fr-FR" altLang="fr-FR" sz="1300"/>
          </a:p>
        </p:txBody>
      </p:sp>
      <p:pic>
        <p:nvPicPr>
          <p:cNvPr id="10249" name="Picture 9" descr="site_exp 021">
            <a:extLst>
              <a:ext uri="{FF2B5EF4-FFF2-40B4-BE49-F238E27FC236}">
                <a16:creationId xmlns:a16="http://schemas.microsoft.com/office/drawing/2014/main" id="{543B6DD2-348C-4A18-8CAE-BC43C087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4" b="19496"/>
          <a:stretch>
            <a:fillRect/>
          </a:stretch>
        </p:blipFill>
        <p:spPr bwMode="auto">
          <a:xfrm>
            <a:off x="2482850" y="1700213"/>
            <a:ext cx="461010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Text Box 10">
            <a:extLst>
              <a:ext uri="{FF2B5EF4-FFF2-40B4-BE49-F238E27FC236}">
                <a16:creationId xmlns:a16="http://schemas.microsoft.com/office/drawing/2014/main" id="{340C7254-C26E-4E92-BFA2-2FE9A1BF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933825"/>
            <a:ext cx="1406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altLang="fr-FR" sz="1400"/>
              <a:t>Site - Delémont</a:t>
            </a:r>
            <a:endParaRPr lang="fr-FR" altLang="fr-FR" sz="140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5">
            <a:extLst>
              <a:ext uri="{FF2B5EF4-FFF2-40B4-BE49-F238E27FC236}">
                <a16:creationId xmlns:a16="http://schemas.microsoft.com/office/drawing/2014/main" id="{85D371A3-9E2E-444A-8D2A-2061B300A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917700"/>
            <a:ext cx="67675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2B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Aft>
                <a:spcPts val="600"/>
              </a:spcAft>
              <a:buFontTx/>
              <a:buChar char="•"/>
            </a:pPr>
            <a:r>
              <a:rPr lang="fr-CH" altLang="fr-FR" sz="2000"/>
              <a:t>L'Etat devra conclure avec l'OVJ un contrat de prestations. </a:t>
            </a:r>
          </a:p>
          <a:p>
            <a:pPr eaLnBrk="0" hangingPunct="0">
              <a:spcAft>
                <a:spcPts val="600"/>
              </a:spcAft>
            </a:pPr>
            <a:endParaRPr lang="fr-CH" altLang="fr-FR" sz="2000"/>
          </a:p>
          <a:p>
            <a:pPr eaLnBrk="0" hangingPunct="0">
              <a:spcAft>
                <a:spcPts val="600"/>
              </a:spcAft>
              <a:buFontTx/>
              <a:buChar char="•"/>
            </a:pPr>
            <a:r>
              <a:rPr lang="fr-CH" altLang="fr-FR" sz="2000"/>
              <a:t>Ce dernier définira les objectifs à atteindre pour l'OVJ en termes de prestations et de résultats. </a:t>
            </a:r>
          </a:p>
          <a:p>
            <a:pPr eaLnBrk="0" hangingPunct="0">
              <a:spcAft>
                <a:spcPts val="600"/>
              </a:spcAft>
            </a:pPr>
            <a:endParaRPr lang="fr-CH" altLang="fr-FR" sz="2000"/>
          </a:p>
          <a:p>
            <a:pPr eaLnBrk="0" hangingPunct="0">
              <a:spcAft>
                <a:spcPts val="600"/>
              </a:spcAft>
              <a:buFontTx/>
              <a:buChar char="•"/>
            </a:pPr>
            <a:r>
              <a:rPr lang="fr-CH" altLang="fr-FR" sz="2000"/>
              <a:t>Il comportera également la détermination du montant de la contribution annuelle versée par l'OVJ à l'Etat ainsi que le montant du défraiement de l'OVJ pour les activités réalisées pour le compte de l'Etat.</a:t>
            </a:r>
            <a:r>
              <a:rPr lang="fr-FR" altLang="fr-FR" sz="2000"/>
              <a:t> </a:t>
            </a:r>
            <a:endParaRPr lang="fr-CH" altLang="fr-FR" sz="2000"/>
          </a:p>
        </p:txBody>
      </p:sp>
      <p:sp>
        <p:nvSpPr>
          <p:cNvPr id="40965" name="Rectangle 2">
            <a:extLst>
              <a:ext uri="{FF2B5EF4-FFF2-40B4-BE49-F238E27FC236}">
                <a16:creationId xmlns:a16="http://schemas.microsoft.com/office/drawing/2014/main" id="{C97DDB1A-208A-4D78-B671-F7DFDFC12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052513"/>
            <a:ext cx="77993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352425" indent="-352425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8096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2668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7240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181225" indent="-352425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fr-CH" altLang="fr-FR" sz="2400" b="1">
                <a:solidFill>
                  <a:srgbClr val="CC0000"/>
                </a:solidFill>
                <a:latin typeface="Verdana" panose="020B0604030504040204" pitchFamily="34" charset="0"/>
              </a:rPr>
              <a:t>Contrat de prestations - art. 19</a:t>
            </a:r>
            <a:endParaRPr lang="fr-FR" altLang="fr-FR" sz="480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272268BE-394D-418E-866A-0DA76E74B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141663"/>
            <a:ext cx="72278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fr-CH" altLang="fr-FR" sz="3600" b="1">
                <a:solidFill>
                  <a:srgbClr val="CC0000"/>
                </a:solidFill>
                <a:latin typeface="Verdana" panose="020B0604030504040204" pitchFamily="34" charset="0"/>
              </a:rPr>
              <a:t>Merci de votre attention</a:t>
            </a:r>
            <a:endParaRPr lang="fr-FR" altLang="fr-FR" sz="3600" b="1">
              <a:solidFill>
                <a:srgbClr val="CC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D01FB53-9EDF-479B-9D69-C7B4498D3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28775"/>
            <a:ext cx="7427913" cy="4281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Char char="•"/>
            </a:pPr>
            <a:r>
              <a:rPr lang="fr-CH" altLang="fr-FR" sz="2000">
                <a:solidFill>
                  <a:srgbClr val="000000"/>
                </a:solidFill>
              </a:rPr>
              <a:t>Admission (et exclusion) des personnes et des véhicules à la circulation routière</a:t>
            </a:r>
          </a:p>
          <a:p>
            <a:pPr lvl="1">
              <a:buFontTx/>
              <a:buNone/>
            </a:pPr>
            <a:endParaRPr lang="fr-CH" altLang="fr-FR" sz="2000">
              <a:solidFill>
                <a:srgbClr val="000000"/>
              </a:solidFill>
            </a:endParaRPr>
          </a:p>
          <a:p>
            <a:pPr lvl="1">
              <a:buFontTx/>
              <a:buChar char="•"/>
            </a:pPr>
            <a:r>
              <a:rPr lang="fr-CH" altLang="fr-FR" sz="2000">
                <a:solidFill>
                  <a:srgbClr val="000000"/>
                </a:solidFill>
              </a:rPr>
              <a:t>Admission (et exclusion) des personnes et des bateaux à la navigation</a:t>
            </a:r>
          </a:p>
          <a:p>
            <a:pPr lvl="1">
              <a:buFontTx/>
              <a:buChar char="•"/>
            </a:pPr>
            <a:endParaRPr lang="fr-CH" altLang="fr-FR" sz="2000">
              <a:solidFill>
                <a:srgbClr val="000000"/>
              </a:solidFill>
            </a:endParaRPr>
          </a:p>
          <a:p>
            <a:pPr lvl="1">
              <a:buFontTx/>
              <a:buChar char="•"/>
            </a:pPr>
            <a:r>
              <a:rPr lang="fr-CH" altLang="fr-FR" sz="2000">
                <a:solidFill>
                  <a:srgbClr val="000000"/>
                </a:solidFill>
              </a:rPr>
              <a:t>Perceptions des taxes et redevances auxquelles sont assujettis les véhicules et les bateaux</a:t>
            </a:r>
          </a:p>
          <a:p>
            <a:pPr lvl="1">
              <a:buFontTx/>
              <a:buChar char="•"/>
            </a:pPr>
            <a:endParaRPr lang="fr-CH" altLang="fr-FR" sz="2000">
              <a:solidFill>
                <a:srgbClr val="000000"/>
              </a:solidFill>
            </a:endParaRPr>
          </a:p>
          <a:p>
            <a:pPr lvl="1">
              <a:buFontTx/>
              <a:buChar char="•"/>
            </a:pPr>
            <a:r>
              <a:rPr lang="fr-CH" altLang="fr-FR" sz="2000">
                <a:solidFill>
                  <a:srgbClr val="000000"/>
                </a:solidFill>
              </a:rPr>
              <a:t>Contribution à la sécurité routière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94BC115-FA8F-4DCF-8B43-3F2AA2827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3425" y="765175"/>
            <a:ext cx="7439025" cy="64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2425" indent="-352425" algn="l"/>
            <a:r>
              <a:rPr lang="fr-CH" altLang="fr-FR" sz="2000" b="1">
                <a:solidFill>
                  <a:srgbClr val="CC0000"/>
                </a:solidFill>
                <a:latin typeface="Verdana" panose="020B0604030504040204" pitchFamily="34" charset="0"/>
              </a:rPr>
              <a:t>Tâches principales de l'OVJ</a:t>
            </a:r>
            <a:r>
              <a:rPr lang="fr-FR" altLang="fr-FR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AB950268-39B1-445D-891F-A45ACD33D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0"/>
            <a:ext cx="7859712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fr-CH" altLang="fr-FR" sz="2000" b="1"/>
              <a:t>Secteur admission véhicules et personnes</a:t>
            </a:r>
          </a:p>
          <a:p>
            <a:pPr lvl="1">
              <a:lnSpc>
                <a:spcPct val="80000"/>
              </a:lnSpc>
            </a:pPr>
            <a:r>
              <a:rPr lang="fr-CH" altLang="fr-FR" sz="1800"/>
              <a:t>Immatriculations</a:t>
            </a:r>
          </a:p>
          <a:p>
            <a:pPr lvl="1">
              <a:lnSpc>
                <a:spcPct val="80000"/>
              </a:lnSpc>
            </a:pPr>
            <a:r>
              <a:rPr lang="fr-CH" altLang="fr-FR" sz="1800"/>
              <a:t>Permis de conduire</a:t>
            </a:r>
          </a:p>
          <a:p>
            <a:pPr>
              <a:lnSpc>
                <a:spcPct val="80000"/>
              </a:lnSpc>
            </a:pPr>
            <a:r>
              <a:rPr lang="fr-CH" altLang="fr-FR" sz="2000" b="1"/>
              <a:t>Secteur technique</a:t>
            </a:r>
          </a:p>
          <a:p>
            <a:pPr lvl="1">
              <a:lnSpc>
                <a:spcPct val="80000"/>
              </a:lnSpc>
            </a:pPr>
            <a:r>
              <a:rPr lang="fr-CH" altLang="fr-FR" sz="1800"/>
              <a:t>Inspections techniques</a:t>
            </a:r>
          </a:p>
          <a:p>
            <a:pPr lvl="1">
              <a:lnSpc>
                <a:spcPct val="80000"/>
              </a:lnSpc>
            </a:pPr>
            <a:r>
              <a:rPr lang="fr-CH" altLang="fr-FR" sz="1800"/>
              <a:t>Autorisations spéciales de transport</a:t>
            </a:r>
          </a:p>
          <a:p>
            <a:pPr lvl="1">
              <a:lnSpc>
                <a:spcPct val="80000"/>
              </a:lnSpc>
            </a:pPr>
            <a:r>
              <a:rPr lang="fr-CH" altLang="fr-FR" sz="1800"/>
              <a:t>Examens de conduite</a:t>
            </a:r>
          </a:p>
          <a:p>
            <a:pPr>
              <a:lnSpc>
                <a:spcPct val="80000"/>
              </a:lnSpc>
            </a:pPr>
            <a:r>
              <a:rPr lang="fr-CH" altLang="fr-FR" sz="2000" b="1"/>
              <a:t>Secteur des mesures administratives</a:t>
            </a:r>
          </a:p>
          <a:p>
            <a:pPr lvl="1">
              <a:lnSpc>
                <a:spcPct val="80000"/>
              </a:lnSpc>
            </a:pPr>
            <a:r>
              <a:rPr lang="fr-CH" altLang="fr-FR" sz="1800"/>
              <a:t>Mesures à l'encontre des conducteurs sur la base d'avis d'infractions et d'autres faits</a:t>
            </a:r>
          </a:p>
          <a:p>
            <a:pPr lvl="1">
              <a:lnSpc>
                <a:spcPct val="80000"/>
              </a:lnSpc>
            </a:pPr>
            <a:r>
              <a:rPr lang="fr-CH" altLang="fr-FR" sz="1800"/>
              <a:t>Autorisations manifestations</a:t>
            </a:r>
          </a:p>
          <a:p>
            <a:pPr lvl="1">
              <a:lnSpc>
                <a:spcPct val="80000"/>
              </a:lnSpc>
            </a:pPr>
            <a:r>
              <a:rPr lang="fr-CH" altLang="fr-FR" sz="1800"/>
              <a:t>Octroi de cartes de parcages pour personnes handicapées</a:t>
            </a:r>
          </a:p>
          <a:p>
            <a:pPr>
              <a:lnSpc>
                <a:spcPct val="80000"/>
              </a:lnSpc>
            </a:pPr>
            <a:r>
              <a:rPr lang="fr-CH" altLang="fr-FR" sz="2000" b="1"/>
              <a:t>Secteur comptabilité</a:t>
            </a:r>
          </a:p>
          <a:p>
            <a:pPr lvl="1">
              <a:lnSpc>
                <a:spcPct val="80000"/>
              </a:lnSpc>
            </a:pPr>
            <a:r>
              <a:rPr lang="fr-CH" altLang="fr-FR" sz="1800"/>
              <a:t>Taxes et redevances</a:t>
            </a:r>
          </a:p>
          <a:p>
            <a:pPr lvl="1">
              <a:lnSpc>
                <a:spcPct val="80000"/>
              </a:lnSpc>
            </a:pPr>
            <a:r>
              <a:rPr lang="fr-CH" altLang="fr-FR" sz="1800"/>
              <a:t>Emoluments</a:t>
            </a:r>
          </a:p>
          <a:p>
            <a:pPr lvl="1">
              <a:lnSpc>
                <a:spcPct val="80000"/>
              </a:lnSpc>
            </a:pPr>
            <a:r>
              <a:rPr lang="fr-CH" altLang="fr-FR" sz="1800"/>
              <a:t>Contentieux</a:t>
            </a:r>
            <a:endParaRPr lang="fr-FR" altLang="fr-FR" sz="1800"/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1839F715-D67A-4541-A404-2F6E9453A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3425" y="765175"/>
            <a:ext cx="7439025" cy="64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2425" indent="-352425" algn="l"/>
            <a:r>
              <a:rPr lang="fr-FR" altLang="fr-FR" sz="2000" b="1">
                <a:solidFill>
                  <a:srgbClr val="CC0000"/>
                </a:solidFill>
                <a:latin typeface="Verdana" panose="020B0604030504040204" pitchFamily="34" charset="0"/>
              </a:rPr>
              <a:t>L' OVJ «votre partenaire mobilité et sécurité»</a:t>
            </a:r>
            <a:r>
              <a:rPr lang="fr-FR" altLang="fr-FR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239A53D-9499-4E8F-A901-C5EB881C3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28775"/>
            <a:ext cx="7859712" cy="4281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 sz="2000">
                <a:solidFill>
                  <a:srgbClr val="000000"/>
                </a:solidFill>
              </a:rPr>
              <a:t>4 millions d'émoluments</a:t>
            </a:r>
          </a:p>
          <a:p>
            <a:pPr>
              <a:buFontTx/>
              <a:buNone/>
            </a:pPr>
            <a:endParaRPr lang="fr-CH" altLang="fr-FR" sz="2000"/>
          </a:p>
          <a:p>
            <a:r>
              <a:rPr lang="fr-CH" altLang="fr-FR" sz="2000">
                <a:solidFill>
                  <a:srgbClr val="000000"/>
                </a:solidFill>
              </a:rPr>
              <a:t>27 millions de taxes encaissées pour le compte de l'Etat</a:t>
            </a:r>
          </a:p>
          <a:p>
            <a:pPr>
              <a:buFontTx/>
              <a:buNone/>
            </a:pPr>
            <a:endParaRPr lang="fr-CH" altLang="fr-FR" sz="2000">
              <a:solidFill>
                <a:srgbClr val="000000"/>
              </a:solidFill>
            </a:endParaRPr>
          </a:p>
          <a:p>
            <a:r>
              <a:rPr lang="fr-CH" altLang="fr-FR" sz="2000">
                <a:solidFill>
                  <a:srgbClr val="000000"/>
                </a:solidFill>
              </a:rPr>
              <a:t>  60’000 clients</a:t>
            </a:r>
          </a:p>
          <a:p>
            <a:endParaRPr lang="fr-CH" altLang="fr-FR" sz="2000">
              <a:solidFill>
                <a:srgbClr val="000000"/>
              </a:solidFill>
            </a:endParaRPr>
          </a:p>
          <a:p>
            <a:r>
              <a:rPr lang="fr-CH" altLang="fr-FR" sz="2000"/>
              <a:t>  Un effectif de 25,3 EPT  réparti entre 32 collaborateurs-trices (hors stagiaires et apprenti-e-s) sur 3 sites </a:t>
            </a:r>
          </a:p>
          <a:p>
            <a:pPr>
              <a:buFontTx/>
              <a:buNone/>
            </a:pPr>
            <a:endParaRPr lang="fr-CH" altLang="fr-FR" sz="2000"/>
          </a:p>
          <a:p>
            <a:r>
              <a:rPr lang="fr-CH" altLang="fr-FR" sz="2000">
                <a:solidFill>
                  <a:srgbClr val="000000"/>
                </a:solidFill>
              </a:rPr>
              <a:t>  Des outils de gestion modernes / une orientation  "clients"</a:t>
            </a:r>
          </a:p>
          <a:p>
            <a:pPr lvl="1">
              <a:buFontTx/>
              <a:buNone/>
            </a:pPr>
            <a:r>
              <a:rPr lang="fr-CH" altLang="fr-FR" sz="1600">
                <a:solidFill>
                  <a:srgbClr val="000000"/>
                </a:solidFill>
              </a:rPr>
              <a:t>- Une gestion par objectifs</a:t>
            </a:r>
          </a:p>
          <a:p>
            <a:pPr lvl="1">
              <a:buFontTx/>
              <a:buNone/>
            </a:pPr>
            <a:r>
              <a:rPr lang="fr-CH" altLang="fr-FR" sz="1600">
                <a:solidFill>
                  <a:srgbClr val="000000"/>
                </a:solidFill>
              </a:rPr>
              <a:t>- Un système de management certifié ISO 9001:2008</a:t>
            </a: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DD83614-970D-40E2-999D-1DEF91511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3425" y="765175"/>
            <a:ext cx="7439025" cy="64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2425" indent="-352425" algn="l"/>
            <a:r>
              <a:rPr lang="fr-FR" altLang="fr-FR" sz="2000" b="1">
                <a:solidFill>
                  <a:srgbClr val="CC0000"/>
                </a:solidFill>
                <a:latin typeface="Verdana" panose="020B0604030504040204" pitchFamily="34" charset="0"/>
              </a:rPr>
              <a:t>L' OVJ en bref</a:t>
            </a:r>
            <a:r>
              <a:rPr lang="fr-FR" altLang="fr-FR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2C4477C7-6662-4E3D-8714-33E1C7D67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3425" y="765175"/>
            <a:ext cx="7439025" cy="64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2425" indent="-352425" algn="l"/>
            <a:r>
              <a:rPr lang="fr-CH" altLang="fr-FR" sz="2400" b="1">
                <a:solidFill>
                  <a:srgbClr val="CC0000"/>
                </a:solidFill>
                <a:latin typeface="Verdana" panose="020B0604030504040204" pitchFamily="34" charset="0"/>
              </a:rPr>
              <a:t>L'OVJ aujourd'hui</a:t>
            </a:r>
            <a:r>
              <a:rPr lang="fr-FR" altLang="fr-FR" sz="4800"/>
              <a:t> </a:t>
            </a:r>
          </a:p>
        </p:txBody>
      </p:sp>
      <p:grpSp>
        <p:nvGrpSpPr>
          <p:cNvPr id="53261" name="Group 13">
            <a:extLst>
              <a:ext uri="{FF2B5EF4-FFF2-40B4-BE49-F238E27FC236}">
                <a16:creationId xmlns:a16="http://schemas.microsoft.com/office/drawing/2014/main" id="{9DEAB7D7-86A1-48BB-B8FE-5615144031FB}"/>
              </a:ext>
            </a:extLst>
          </p:cNvPr>
          <p:cNvGrpSpPr>
            <a:grpSpLocks/>
          </p:cNvGrpSpPr>
          <p:nvPr/>
        </p:nvGrpSpPr>
        <p:grpSpPr bwMode="auto">
          <a:xfrm>
            <a:off x="2151063" y="2060575"/>
            <a:ext cx="5327650" cy="4105275"/>
            <a:chOff x="1355" y="1298"/>
            <a:chExt cx="3356" cy="2586"/>
          </a:xfrm>
        </p:grpSpPr>
        <p:sp>
          <p:nvSpPr>
            <p:cNvPr id="53253" name="Oval 1038">
              <a:extLst>
                <a:ext uri="{FF2B5EF4-FFF2-40B4-BE49-F238E27FC236}">
                  <a16:creationId xmlns:a16="http://schemas.microsoft.com/office/drawing/2014/main" id="{1D008A16-BC34-4871-9617-F3B6D3275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" y="1298"/>
              <a:ext cx="3356" cy="25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fr-CH" altLang="fr-FR" sz="1600">
                <a:latin typeface="Arial Narrow" panose="020B0606020202030204" pitchFamily="34" charset="0"/>
              </a:endParaRPr>
            </a:p>
          </p:txBody>
        </p:sp>
        <p:sp>
          <p:nvSpPr>
            <p:cNvPr id="53254" name="Oval 1028">
              <a:extLst>
                <a:ext uri="{FF2B5EF4-FFF2-40B4-BE49-F238E27FC236}">
                  <a16:creationId xmlns:a16="http://schemas.microsoft.com/office/drawing/2014/main" id="{F4E760AB-121F-479B-9191-2BD0F592F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1389"/>
              <a:ext cx="1239" cy="54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 sz="2000">
                  <a:solidFill>
                    <a:schemeClr val="bg1"/>
                  </a:solidFill>
                </a:rPr>
                <a:t>Gouvernement</a:t>
              </a:r>
              <a:endParaRPr lang="en-US" altLang="fr-FR" sz="2000">
                <a:solidFill>
                  <a:schemeClr val="bg1"/>
                </a:solidFill>
              </a:endParaRPr>
            </a:p>
          </p:txBody>
        </p:sp>
        <p:sp>
          <p:nvSpPr>
            <p:cNvPr id="53255" name="Oval 1034">
              <a:extLst>
                <a:ext uri="{FF2B5EF4-FFF2-40B4-BE49-F238E27FC236}">
                  <a16:creationId xmlns:a16="http://schemas.microsoft.com/office/drawing/2014/main" id="{E7BB7381-9504-4926-92A7-1E4969656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114"/>
              <a:ext cx="1384" cy="726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 sz="1600"/>
                <a:t>DFJP - Finances, 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 sz="1600"/>
                <a:t>Justice et Police</a:t>
              </a:r>
              <a:endParaRPr lang="en-US" altLang="fr-FR" sz="1600"/>
            </a:p>
          </p:txBody>
        </p:sp>
        <p:sp>
          <p:nvSpPr>
            <p:cNvPr id="53256" name="Oval 1035">
              <a:extLst>
                <a:ext uri="{FF2B5EF4-FFF2-40B4-BE49-F238E27FC236}">
                  <a16:creationId xmlns:a16="http://schemas.microsoft.com/office/drawing/2014/main" id="{7CB3A585-C530-439C-A068-ED2964C69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3022"/>
              <a:ext cx="1315" cy="635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spcBef>
                  <a:spcPct val="30000"/>
                </a:spcBef>
              </a:pPr>
              <a:r>
                <a:rPr lang="fr-CH" altLang="fr-FR" sz="2400" b="1"/>
                <a:t>OVJ</a:t>
              </a:r>
              <a:endParaRPr lang="en-US" altLang="fr-FR" sz="2400" b="1"/>
            </a:p>
          </p:txBody>
        </p:sp>
        <p:cxnSp>
          <p:nvCxnSpPr>
            <p:cNvPr id="53257" name="AutoShape 1036">
              <a:extLst>
                <a:ext uri="{FF2B5EF4-FFF2-40B4-BE49-F238E27FC236}">
                  <a16:creationId xmlns:a16="http://schemas.microsoft.com/office/drawing/2014/main" id="{B1D49125-246F-4589-BDF6-225AFAA33DC7}"/>
                </a:ext>
              </a:extLst>
            </p:cNvPr>
            <p:cNvCxnSpPr>
              <a:cxnSpLocks noChangeShapeType="1"/>
              <a:stCxn id="53254" idx="4"/>
              <a:endCxn id="53255" idx="0"/>
            </p:cNvCxnSpPr>
            <p:nvPr/>
          </p:nvCxnSpPr>
          <p:spPr bwMode="auto">
            <a:xfrm flipH="1">
              <a:off x="3028" y="1933"/>
              <a:ext cx="4" cy="181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58" name="AutoShape 1037">
              <a:extLst>
                <a:ext uri="{FF2B5EF4-FFF2-40B4-BE49-F238E27FC236}">
                  <a16:creationId xmlns:a16="http://schemas.microsoft.com/office/drawing/2014/main" id="{9B32B091-B257-4336-8615-0D14D14FB227}"/>
                </a:ext>
              </a:extLst>
            </p:cNvPr>
            <p:cNvCxnSpPr>
              <a:cxnSpLocks noChangeShapeType="1"/>
              <a:stCxn id="53255" idx="4"/>
              <a:endCxn id="53256" idx="0"/>
            </p:cNvCxnSpPr>
            <p:nvPr/>
          </p:nvCxnSpPr>
          <p:spPr bwMode="auto">
            <a:xfrm>
              <a:off x="3028" y="2840"/>
              <a:ext cx="1" cy="18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60" name="Text Box 12">
              <a:extLst>
                <a:ext uri="{FF2B5EF4-FFF2-40B4-BE49-F238E27FC236}">
                  <a16:creationId xmlns:a16="http://schemas.microsoft.com/office/drawing/2014/main" id="{1E83FEFE-1EBB-47BF-8AA9-666420452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478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altLang="fr-FR"/>
                <a:t>Etat</a:t>
              </a:r>
              <a:endParaRPr lang="fr-FR" altLang="fr-F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FC323D5-CA62-4F49-A098-73A56D51F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3425" y="765175"/>
            <a:ext cx="7439025" cy="64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2425" indent="-352425" algn="l"/>
            <a:r>
              <a:rPr lang="fr-CH" altLang="fr-FR" sz="2400" b="1">
                <a:solidFill>
                  <a:srgbClr val="CC0000"/>
                </a:solidFill>
                <a:latin typeface="Verdana" panose="020B0604030504040204" pitchFamily="34" charset="0"/>
              </a:rPr>
              <a:t>Contexte politique</a:t>
            </a:r>
            <a:r>
              <a:rPr lang="fr-FR" altLang="fr-FR" sz="4800"/>
              <a:t> </a:t>
            </a:r>
          </a:p>
        </p:txBody>
      </p:sp>
      <p:sp>
        <p:nvSpPr>
          <p:cNvPr id="62475" name="Rectangle 11">
            <a:extLst>
              <a:ext uri="{FF2B5EF4-FFF2-40B4-BE49-F238E27FC236}">
                <a16:creationId xmlns:a16="http://schemas.microsoft.com/office/drawing/2014/main" id="{E06A65B5-DD79-4DD6-88FA-A86647FD1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773238"/>
            <a:ext cx="7993063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altLang="fr-FR"/>
              <a:t>Le projet d'autonomisation de l'OVJ intervient dans un contexte de réévaluation des prestations des unités administratives de l'administration jurassienne (projet </a:t>
            </a:r>
            <a:r>
              <a:rPr lang="fr-FR" altLang="fr-FR" b="1"/>
              <a:t>OPTI-MA), </a:t>
            </a:r>
            <a:r>
              <a:rPr lang="fr-FR" altLang="fr-FR"/>
              <a:t>dans le but de résorber le déficit structurel de l'Etat. </a:t>
            </a:r>
          </a:p>
          <a:p>
            <a:endParaRPr lang="fr-FR" altLang="fr-FR"/>
          </a:p>
          <a:p>
            <a:r>
              <a:rPr lang="fr-FR" altLang="fr-FR"/>
              <a:t>Le projet d'autonomisation de l'OVJ vise également à mettre en œuvre diverses interventions parlementaires :</a:t>
            </a:r>
          </a:p>
          <a:p>
            <a:endParaRPr lang="fr-FR" altLang="fr-FR"/>
          </a:p>
          <a:p>
            <a:pPr>
              <a:buFontTx/>
              <a:buChar char="•"/>
            </a:pPr>
            <a:r>
              <a:rPr lang="fr-FR" altLang="fr-FR"/>
              <a:t> motion no 1023 demandant de réelles mesures pour un allègement de l'appareil étatique </a:t>
            </a:r>
          </a:p>
          <a:p>
            <a:endParaRPr lang="fr-FR" altLang="fr-FR"/>
          </a:p>
          <a:p>
            <a:pPr>
              <a:buFontTx/>
              <a:buChar char="•"/>
            </a:pPr>
            <a:r>
              <a:rPr lang="fr-FR" altLang="fr-FR"/>
              <a:t> interpellations no 810 et 812 concernant l'effectif du personnel administratif</a:t>
            </a:r>
          </a:p>
          <a:p>
            <a:pPr>
              <a:buFontTx/>
              <a:buChar char="•"/>
            </a:pPr>
            <a:endParaRPr lang="fr-FR" altLang="fr-FR"/>
          </a:p>
          <a:p>
            <a:pPr>
              <a:buFontTx/>
              <a:buChar char="•"/>
            </a:pPr>
            <a:r>
              <a:rPr lang="fr-FR" altLang="fr-FR"/>
              <a:t> postulat no 313 visant à étudier la possibilité de privatiser certains services de l'Etat</a:t>
            </a:r>
          </a:p>
          <a:p>
            <a:endParaRPr lang="fr-FR" altLang="fr-FR"/>
          </a:p>
          <a:p>
            <a:pPr>
              <a:spcBef>
                <a:spcPct val="30000"/>
              </a:spcBef>
            </a:pPr>
            <a:endParaRPr lang="fr-FR" alt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96C82B7-FDF9-4560-9D41-2990ED670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50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 sz="2400" b="1"/>
              <a:t>Interventions parlementaires</a:t>
            </a:r>
            <a:endParaRPr lang="fr-FR" altLang="fr-FR" sz="2400" b="1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116C2EA-8E29-4DB2-B4C2-D6D496E31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altLang="fr-FR" sz="1600"/>
              <a:t>Motion 1023 : </a:t>
            </a:r>
            <a:r>
              <a:rPr lang="fr-FR" altLang="fr-FR" sz="1600"/>
              <a:t>De réelles mesures pour un allégement de l'appareil étatique PDC</a:t>
            </a:r>
            <a:endParaRPr lang="fr-CH" altLang="fr-FR" sz="1600"/>
          </a:p>
          <a:p>
            <a:endParaRPr lang="fr-CH" altLang="fr-FR" sz="1600"/>
          </a:p>
          <a:p>
            <a:r>
              <a:rPr lang="fr-CH" altLang="fr-FR" sz="1600"/>
              <a:t>Interpellation 810 : </a:t>
            </a:r>
            <a:r>
              <a:rPr lang="fr-FR" altLang="fr-FR" sz="1600"/>
              <a:t>Personnel administratif de l'Etat: respect du budget? PDC</a:t>
            </a:r>
            <a:endParaRPr lang="fr-CH" altLang="fr-FR" sz="1600"/>
          </a:p>
          <a:p>
            <a:endParaRPr lang="fr-CH" altLang="fr-FR" sz="1600"/>
          </a:p>
          <a:p>
            <a:r>
              <a:rPr lang="fr-CH" altLang="fr-FR" sz="1600"/>
              <a:t>Interpellation 812 : </a:t>
            </a:r>
            <a:r>
              <a:rPr lang="fr-FR" altLang="fr-FR" sz="1600"/>
              <a:t>Effectif du personnel administratif : Comment aider le Gouvernement ? PDC</a:t>
            </a:r>
          </a:p>
          <a:p>
            <a:endParaRPr lang="fr-CH" altLang="fr-FR" sz="1600"/>
          </a:p>
          <a:p>
            <a:endParaRPr lang="fr-CH" altLang="fr-FR" sz="1600"/>
          </a:p>
          <a:p>
            <a:r>
              <a:rPr lang="fr-CH" altLang="fr-FR" sz="1600"/>
              <a:t>Postulat 313 : </a:t>
            </a:r>
            <a:r>
              <a:rPr lang="fr-FR" altLang="fr-FR" sz="1600"/>
              <a:t>Etudier la possibilité de privatiser certains services de l'Etat PLR</a:t>
            </a:r>
          </a:p>
          <a:p>
            <a:endParaRPr lang="fr-FR" altLang="fr-FR" sz="16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>
            <a:extLst>
              <a:ext uri="{FF2B5EF4-FFF2-40B4-BE49-F238E27FC236}">
                <a16:creationId xmlns:a16="http://schemas.microsoft.com/office/drawing/2014/main" id="{DF22310B-09FE-44E7-B0CF-B3690D8F9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3425" y="1052513"/>
            <a:ext cx="7439025" cy="64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2425" indent="-352425" algn="l"/>
            <a:r>
              <a:rPr lang="fr-CH" altLang="fr-FR" sz="2400" b="1">
                <a:solidFill>
                  <a:srgbClr val="CC0000"/>
                </a:solidFill>
                <a:latin typeface="Verdana" panose="020B0604030504040204" pitchFamily="34" charset="0"/>
              </a:rPr>
              <a:t>L'environnement de OVJ</a:t>
            </a:r>
            <a:endParaRPr lang="fr-FR" altLang="fr-FR" sz="4800"/>
          </a:p>
        </p:txBody>
      </p:sp>
      <p:sp>
        <p:nvSpPr>
          <p:cNvPr id="54282" name="Oval 5">
            <a:extLst>
              <a:ext uri="{FF2B5EF4-FFF2-40B4-BE49-F238E27FC236}">
                <a16:creationId xmlns:a16="http://schemas.microsoft.com/office/drawing/2014/main" id="{462FB2C1-FFDE-469A-9BE9-34ECB4DC0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284538"/>
            <a:ext cx="2303462" cy="1296987"/>
          </a:xfrm>
          <a:prstGeom prst="ellipse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3200" b="1">
                <a:solidFill>
                  <a:schemeClr val="bg1"/>
                </a:solidFill>
                <a:latin typeface="Arial Narrow" panose="020B0606020202030204" pitchFamily="34" charset="0"/>
              </a:rPr>
              <a:t>OVJ</a:t>
            </a:r>
            <a:endParaRPr lang="en-US" altLang="fr-FR" sz="32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4283" name="Oval 6">
            <a:extLst>
              <a:ext uri="{FF2B5EF4-FFF2-40B4-BE49-F238E27FC236}">
                <a16:creationId xmlns:a16="http://schemas.microsoft.com/office/drawing/2014/main" id="{246CB5E6-1629-4B6F-A8F0-75E3EE28B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429000"/>
            <a:ext cx="2087562" cy="935038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r"/>
            <a:r>
              <a:rPr lang="fr-CH" altLang="fr-FR" sz="1200"/>
              <a:t>Une relation quotidienne</a:t>
            </a:r>
          </a:p>
          <a:p>
            <a:pPr lvl="2" algn="r"/>
            <a:r>
              <a:rPr lang="fr-CH" altLang="fr-FR" sz="1200"/>
              <a:t> avec la population</a:t>
            </a:r>
            <a:endParaRPr lang="en-US" altLang="fr-FR" sz="1200"/>
          </a:p>
        </p:txBody>
      </p:sp>
      <p:sp>
        <p:nvSpPr>
          <p:cNvPr id="54284" name="Oval 7">
            <a:extLst>
              <a:ext uri="{FF2B5EF4-FFF2-40B4-BE49-F238E27FC236}">
                <a16:creationId xmlns:a16="http://schemas.microsoft.com/office/drawing/2014/main" id="{B14C3A51-6213-46AB-BD7E-7D1671888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916113"/>
            <a:ext cx="2087562" cy="935037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200"/>
              <a:t>« Marché » partiellement</a:t>
            </a: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200"/>
              <a:t>libéralisé</a:t>
            </a:r>
            <a:endParaRPr lang="en-US" altLang="fr-FR" sz="1200"/>
          </a:p>
        </p:txBody>
      </p:sp>
      <p:sp>
        <p:nvSpPr>
          <p:cNvPr id="54286" name="Oval 11">
            <a:extLst>
              <a:ext uri="{FF2B5EF4-FFF2-40B4-BE49-F238E27FC236}">
                <a16:creationId xmlns:a16="http://schemas.microsoft.com/office/drawing/2014/main" id="{84F54692-BEF1-46AD-B738-203ED2BF3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4748213"/>
            <a:ext cx="2160587" cy="1008062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200"/>
              <a:t>Activités régies par </a:t>
            </a: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200"/>
              <a:t>droits fédéral et européen</a:t>
            </a:r>
            <a:endParaRPr lang="en-US" altLang="fr-FR" sz="1200"/>
          </a:p>
        </p:txBody>
      </p:sp>
      <p:sp>
        <p:nvSpPr>
          <p:cNvPr id="54287" name="Oval 12">
            <a:extLst>
              <a:ext uri="{FF2B5EF4-FFF2-40B4-BE49-F238E27FC236}">
                <a16:creationId xmlns:a16="http://schemas.microsoft.com/office/drawing/2014/main" id="{E08AAFF8-B607-4B45-AD5F-6F80291F9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205413"/>
            <a:ext cx="2160587" cy="1103312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200"/>
              <a:t>Des cantons qui se sont don-</a:t>
            </a: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200"/>
              <a:t>nés une nouvelle structure</a:t>
            </a:r>
            <a:r>
              <a:rPr lang="fr-CH" altLang="fr-FR" sz="1400">
                <a:latin typeface="Arial Narrow" panose="020B0606020202030204" pitchFamily="34" charset="0"/>
              </a:rPr>
              <a:t> </a:t>
            </a:r>
            <a:endParaRPr lang="en-US" altLang="fr-FR" sz="1400">
              <a:latin typeface="Arial Narrow" panose="020B0606020202030204" pitchFamily="34" charset="0"/>
            </a:endParaRPr>
          </a:p>
        </p:txBody>
      </p:sp>
      <p:sp>
        <p:nvSpPr>
          <p:cNvPr id="54288" name="Oval 13">
            <a:extLst>
              <a:ext uri="{FF2B5EF4-FFF2-40B4-BE49-F238E27FC236}">
                <a16:creationId xmlns:a16="http://schemas.microsoft.com/office/drawing/2014/main" id="{BDEAB324-AF07-4F8F-8009-0411BC2BA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3397250"/>
            <a:ext cx="2087563" cy="935038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200"/>
              <a:t>Situation des finances</a:t>
            </a: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200"/>
              <a:t>cantonales</a:t>
            </a:r>
            <a:endParaRPr lang="en-US" altLang="fr-FR" sz="1200"/>
          </a:p>
        </p:txBody>
      </p:sp>
      <p:sp>
        <p:nvSpPr>
          <p:cNvPr id="54289" name="Oval 14">
            <a:extLst>
              <a:ext uri="{FF2B5EF4-FFF2-40B4-BE49-F238E27FC236}">
                <a16:creationId xmlns:a16="http://schemas.microsoft.com/office/drawing/2014/main" id="{BEBF4AE0-1384-4C90-8C4F-13737D309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989138"/>
            <a:ext cx="2087562" cy="935037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200"/>
              <a:t>Installations en partie</a:t>
            </a: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200"/>
              <a:t>insuffisantes</a:t>
            </a:r>
            <a:endParaRPr lang="en-US" altLang="fr-FR" sz="1200"/>
          </a:p>
        </p:txBody>
      </p:sp>
      <p:sp>
        <p:nvSpPr>
          <p:cNvPr id="54290" name="Oval 15">
            <a:extLst>
              <a:ext uri="{FF2B5EF4-FFF2-40B4-BE49-F238E27FC236}">
                <a16:creationId xmlns:a16="http://schemas.microsoft.com/office/drawing/2014/main" id="{91DB535F-31A0-4D5D-ABF2-B27490CDA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038" y="4672013"/>
            <a:ext cx="2087562" cy="935037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200"/>
              <a:t>Tarifs parmi les plus</a:t>
            </a: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CH" altLang="fr-FR" sz="1200"/>
              <a:t>élevés de Suisse</a:t>
            </a:r>
            <a:endParaRPr lang="en-US" altLang="fr-FR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ésentation_JURA_NEUTRE">
  <a:themeElements>
    <a:clrScheme name="Présentation_JURA_NEUT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ésentation_JURA_NEUT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ésentation_JURA_NEU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_JURA_NEUT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_JURA_NEUT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_JURA_NEUT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_JURA_NEUT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_JURA_NEUT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_JURA_NEUT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_JURA_NEUT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_JURA_NEUT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_JURA_NEUT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_JURA_NEUT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_JURA_NEUT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Présentation_JURA_NEUTRE</Template>
  <TotalTime>896</TotalTime>
  <Words>1229</Words>
  <Application>Microsoft Office PowerPoint</Application>
  <PresentationFormat>Affichage à l'écran (4:3)</PresentationFormat>
  <Paragraphs>238</Paragraphs>
  <Slides>21</Slides>
  <Notes>8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Verdana</vt:lpstr>
      <vt:lpstr>Arial Narrow</vt:lpstr>
      <vt:lpstr>Présentation_JURA_NEUTRE</vt:lpstr>
      <vt:lpstr>Présentation PowerPoint</vt:lpstr>
      <vt:lpstr>Présentation PowerPoint</vt:lpstr>
      <vt:lpstr>Tâches principales de l'OVJ </vt:lpstr>
      <vt:lpstr>L' OVJ «votre partenaire mobilité et sécurité» </vt:lpstr>
      <vt:lpstr>L' OVJ en bref </vt:lpstr>
      <vt:lpstr>L'OVJ aujourd'hui </vt:lpstr>
      <vt:lpstr>Contexte politique </vt:lpstr>
      <vt:lpstr>Interventions parlementaires</vt:lpstr>
      <vt:lpstr>L'environnement de OVJ</vt:lpstr>
      <vt:lpstr>Les défis à venir de l'OVJ</vt:lpstr>
      <vt:lpstr>Les besoins de l'OVJ</vt:lpstr>
      <vt:lpstr>L'autonomisation</vt:lpstr>
      <vt:lpstr>Présentation PowerPoint</vt:lpstr>
      <vt:lpstr>L'OVJ en autonomie </vt:lpstr>
      <vt:lpstr>L'organisation de l'OVJ en autonomie – section 2 du projet de Loi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RCJU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ovj87</dc:creator>
  <cp:lastModifiedBy>Normand Paratte</cp:lastModifiedBy>
  <cp:revision>62</cp:revision>
  <dcterms:created xsi:type="dcterms:W3CDTF">2013-09-18T14:38:56Z</dcterms:created>
  <dcterms:modified xsi:type="dcterms:W3CDTF">2020-04-23T12:08:56Z</dcterms:modified>
</cp:coreProperties>
</file>