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9144000" cy="5143500" type="screen16x9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403"/>
    <a:srgbClr val="7F7F7F"/>
    <a:srgbClr val="3D3D3D"/>
    <a:srgbClr val="797979"/>
    <a:srgbClr val="0BA3B3"/>
    <a:srgbClr val="00A5B6"/>
    <a:srgbClr val="808389"/>
    <a:srgbClr val="474746"/>
    <a:srgbClr val="66A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1278" autoAdjust="0"/>
  </p:normalViewPr>
  <p:slideViewPr>
    <p:cSldViewPr snapToGrid="0" snapToObjects="1">
      <p:cViewPr varScale="1">
        <p:scale>
          <a:sx n="83" d="100"/>
          <a:sy n="83" d="100"/>
        </p:scale>
        <p:origin x="10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BC693-F5EB-4861-82E3-457922A36ED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9E2A4E3A-9FCD-4C6D-82B8-1A302D9A5193}">
      <dgm:prSet phldrT="[Text]" custT="1"/>
      <dgm:spPr/>
      <dgm:t>
        <a:bodyPr/>
        <a:lstStyle/>
        <a:p>
          <a:r>
            <a:rPr lang="fr-CH" sz="1400" dirty="0" smtClean="0"/>
            <a:t>Analyse SI </a:t>
          </a:r>
          <a:br>
            <a:rPr lang="fr-CH" sz="1400" dirty="0" smtClean="0"/>
          </a:br>
          <a:r>
            <a:rPr lang="fr-CH" sz="1400" dirty="0" smtClean="0"/>
            <a:t>Delémont</a:t>
          </a:r>
          <a:endParaRPr lang="fr-CH" sz="1400" dirty="0"/>
        </a:p>
      </dgm:t>
    </dgm:pt>
    <dgm:pt modelId="{41AD3412-BC99-48CE-B3E9-11144C9ED7B7}" type="parTrans" cxnId="{31E377A0-8CE3-45A2-8A4A-5F9F5B02FA4E}">
      <dgm:prSet/>
      <dgm:spPr/>
      <dgm:t>
        <a:bodyPr/>
        <a:lstStyle/>
        <a:p>
          <a:endParaRPr lang="fr-CH"/>
        </a:p>
      </dgm:t>
    </dgm:pt>
    <dgm:pt modelId="{592287A9-8579-4C8F-82D7-AE0B6A9A58B7}" type="sibTrans" cxnId="{31E377A0-8CE3-45A2-8A4A-5F9F5B02FA4E}">
      <dgm:prSet/>
      <dgm:spPr/>
      <dgm:t>
        <a:bodyPr/>
        <a:lstStyle/>
        <a:p>
          <a:endParaRPr lang="fr-CH"/>
        </a:p>
      </dgm:t>
    </dgm:pt>
    <dgm:pt modelId="{8F6FFFA5-87DD-490C-8174-AB80928A687B}">
      <dgm:prSet phldrT="[Text]"/>
      <dgm:spPr/>
      <dgm:t>
        <a:bodyPr/>
        <a:lstStyle/>
        <a:p>
          <a:r>
            <a:rPr lang="fr-CH" dirty="0" smtClean="0"/>
            <a:t>Cartographie</a:t>
          </a:r>
          <a:endParaRPr lang="fr-CH" dirty="0"/>
        </a:p>
      </dgm:t>
    </dgm:pt>
    <dgm:pt modelId="{98BD724B-A3C6-40BB-A80D-8B9FA27B6AC8}" type="parTrans" cxnId="{9BAB0C18-0104-45B1-89BE-718F483C3DD3}">
      <dgm:prSet/>
      <dgm:spPr/>
      <dgm:t>
        <a:bodyPr/>
        <a:lstStyle/>
        <a:p>
          <a:endParaRPr lang="fr-CH"/>
        </a:p>
      </dgm:t>
    </dgm:pt>
    <dgm:pt modelId="{8C00A229-FE8B-43CF-B797-C9C7095D05DE}" type="sibTrans" cxnId="{9BAB0C18-0104-45B1-89BE-718F483C3DD3}">
      <dgm:prSet/>
      <dgm:spPr/>
      <dgm:t>
        <a:bodyPr/>
        <a:lstStyle/>
        <a:p>
          <a:endParaRPr lang="fr-CH"/>
        </a:p>
      </dgm:t>
    </dgm:pt>
    <dgm:pt modelId="{1CCE64D1-2467-4AE3-A851-5296360CD73A}">
      <dgm:prSet phldrT="[Text]" custT="1"/>
      <dgm:spPr/>
      <dgm:t>
        <a:bodyPr/>
        <a:lstStyle/>
        <a:p>
          <a:r>
            <a:rPr lang="fr-CH" sz="1400" dirty="0" smtClean="0"/>
            <a:t>Cahier des Charges Delémont</a:t>
          </a:r>
          <a:endParaRPr lang="fr-CH" sz="1400" dirty="0"/>
        </a:p>
      </dgm:t>
    </dgm:pt>
    <dgm:pt modelId="{984D7D10-7ED9-431C-A991-C5FE409847E2}" type="parTrans" cxnId="{CAED71D5-04F4-4C80-9DFD-486CC0AB1B52}">
      <dgm:prSet/>
      <dgm:spPr/>
      <dgm:t>
        <a:bodyPr/>
        <a:lstStyle/>
        <a:p>
          <a:endParaRPr lang="fr-CH"/>
        </a:p>
      </dgm:t>
    </dgm:pt>
    <dgm:pt modelId="{0CDFCB59-DEC4-47EB-9B41-DBB900145BBA}" type="sibTrans" cxnId="{CAED71D5-04F4-4C80-9DFD-486CC0AB1B52}">
      <dgm:prSet/>
      <dgm:spPr/>
      <dgm:t>
        <a:bodyPr/>
        <a:lstStyle/>
        <a:p>
          <a:endParaRPr lang="fr-CH"/>
        </a:p>
      </dgm:t>
    </dgm:pt>
    <dgm:pt modelId="{7B94559B-3585-484B-95BB-1BE32C17E000}">
      <dgm:prSet phldrT="[Text]" custT="1"/>
      <dgm:spPr/>
      <dgm:t>
        <a:bodyPr/>
        <a:lstStyle/>
        <a:p>
          <a:r>
            <a:rPr lang="fr-CH" sz="1400" dirty="0" smtClean="0"/>
            <a:t>Appel d’offre AJC</a:t>
          </a:r>
          <a:endParaRPr lang="fr-CH" sz="1400" dirty="0"/>
        </a:p>
      </dgm:t>
    </dgm:pt>
    <dgm:pt modelId="{A8923A7F-A18A-492E-A2D9-4AC834E16B6D}" type="parTrans" cxnId="{0F8EBBCE-CCE9-435F-BCB3-856B6A3AB7AD}">
      <dgm:prSet/>
      <dgm:spPr/>
      <dgm:t>
        <a:bodyPr/>
        <a:lstStyle/>
        <a:p>
          <a:endParaRPr lang="fr-CH"/>
        </a:p>
      </dgm:t>
    </dgm:pt>
    <dgm:pt modelId="{8F4CC412-E5AC-4AF6-A783-4131F8B4B2F6}" type="sibTrans" cxnId="{0F8EBBCE-CCE9-435F-BCB3-856B6A3AB7AD}">
      <dgm:prSet/>
      <dgm:spPr/>
      <dgm:t>
        <a:bodyPr/>
        <a:lstStyle/>
        <a:p>
          <a:endParaRPr lang="fr-CH"/>
        </a:p>
      </dgm:t>
    </dgm:pt>
    <dgm:pt modelId="{FF8D36A4-BAB3-48D0-B3F7-13C780D44A6B}">
      <dgm:prSet phldrT="[Text]"/>
      <dgm:spPr/>
      <dgm:t>
        <a:bodyPr/>
        <a:lstStyle/>
        <a:p>
          <a:r>
            <a:rPr lang="fr-CH" dirty="0" smtClean="0"/>
            <a:t>Rapport d’analyse</a:t>
          </a:r>
          <a:endParaRPr lang="fr-CH" dirty="0"/>
        </a:p>
      </dgm:t>
    </dgm:pt>
    <dgm:pt modelId="{6ABF6682-8E80-4546-A5C4-395D86CE21D3}" type="parTrans" cxnId="{376658B9-4529-4342-ADE8-876F33D8AD4E}">
      <dgm:prSet/>
      <dgm:spPr/>
      <dgm:t>
        <a:bodyPr/>
        <a:lstStyle/>
        <a:p>
          <a:endParaRPr lang="fr-CH"/>
        </a:p>
      </dgm:t>
    </dgm:pt>
    <dgm:pt modelId="{D6C18007-0BC7-41E6-B750-CB8BCCAC25BB}" type="sibTrans" cxnId="{376658B9-4529-4342-ADE8-876F33D8AD4E}">
      <dgm:prSet/>
      <dgm:spPr/>
      <dgm:t>
        <a:bodyPr/>
        <a:lstStyle/>
        <a:p>
          <a:endParaRPr lang="fr-CH"/>
        </a:p>
      </dgm:t>
    </dgm:pt>
    <dgm:pt modelId="{05E22990-F2DC-4531-9E81-200A04B49616}">
      <dgm:prSet phldrT="[Text]"/>
      <dgm:spPr/>
      <dgm:t>
        <a:bodyPr/>
        <a:lstStyle/>
        <a:p>
          <a:r>
            <a:rPr lang="fr-CH" dirty="0" smtClean="0"/>
            <a:t>Rédaction </a:t>
          </a:r>
          <a:r>
            <a:rPr lang="fr-CH" dirty="0" err="1" smtClean="0"/>
            <a:t>CdC</a:t>
          </a:r>
          <a:endParaRPr lang="fr-CH" dirty="0"/>
        </a:p>
      </dgm:t>
    </dgm:pt>
    <dgm:pt modelId="{A8C55BA1-4064-42C1-BCA2-1D546E86C167}" type="parTrans" cxnId="{168AD1EA-F7A2-465E-9E0D-0DC1B5F008CB}">
      <dgm:prSet/>
      <dgm:spPr/>
      <dgm:t>
        <a:bodyPr/>
        <a:lstStyle/>
        <a:p>
          <a:endParaRPr lang="fr-CH"/>
        </a:p>
      </dgm:t>
    </dgm:pt>
    <dgm:pt modelId="{5F637BDB-C4FE-4250-A2CC-3B39B80577B4}" type="sibTrans" cxnId="{168AD1EA-F7A2-465E-9E0D-0DC1B5F008CB}">
      <dgm:prSet/>
      <dgm:spPr/>
      <dgm:t>
        <a:bodyPr/>
        <a:lstStyle/>
        <a:p>
          <a:endParaRPr lang="fr-CH"/>
        </a:p>
      </dgm:t>
    </dgm:pt>
    <dgm:pt modelId="{70085DAC-B7A3-4365-AA4E-1E91A82C568D}">
      <dgm:prSet phldrT="[Text]" custT="1"/>
      <dgm:spPr/>
      <dgm:t>
        <a:bodyPr/>
        <a:lstStyle/>
        <a:p>
          <a:r>
            <a:rPr lang="fr-CH" sz="1400" dirty="0" smtClean="0"/>
            <a:t>Adaptation AJC</a:t>
          </a:r>
          <a:endParaRPr lang="fr-CH" sz="1400" dirty="0"/>
        </a:p>
      </dgm:t>
    </dgm:pt>
    <dgm:pt modelId="{C35E99B5-5327-46FC-B7FF-AB9DD9653B1C}" type="parTrans" cxnId="{CE44E5A4-7842-4510-8398-615764BDE08F}">
      <dgm:prSet/>
      <dgm:spPr/>
      <dgm:t>
        <a:bodyPr/>
        <a:lstStyle/>
        <a:p>
          <a:endParaRPr lang="fr-CH"/>
        </a:p>
      </dgm:t>
    </dgm:pt>
    <dgm:pt modelId="{0D7553FE-3DF7-4B60-BA8E-C4C373299DA2}" type="sibTrans" cxnId="{CE44E5A4-7842-4510-8398-615764BDE08F}">
      <dgm:prSet/>
      <dgm:spPr/>
      <dgm:t>
        <a:bodyPr/>
        <a:lstStyle/>
        <a:p>
          <a:endParaRPr lang="fr-CH"/>
        </a:p>
      </dgm:t>
    </dgm:pt>
    <dgm:pt modelId="{8E8A3696-52C0-4D7B-A6F8-ED7836F4FC30}">
      <dgm:prSet phldrT="[Text]"/>
      <dgm:spPr/>
      <dgm:t>
        <a:bodyPr/>
        <a:lstStyle/>
        <a:p>
          <a:r>
            <a:rPr lang="fr-CH" dirty="0" smtClean="0"/>
            <a:t>Périmètre élargi</a:t>
          </a:r>
          <a:endParaRPr lang="fr-CH" dirty="0"/>
        </a:p>
      </dgm:t>
    </dgm:pt>
    <dgm:pt modelId="{7F4A1EB6-A498-409B-8994-A4DD724260F2}" type="parTrans" cxnId="{E75A6297-202D-458B-ABA8-8919116EFF30}">
      <dgm:prSet/>
      <dgm:spPr/>
      <dgm:t>
        <a:bodyPr/>
        <a:lstStyle/>
        <a:p>
          <a:endParaRPr lang="fr-CH"/>
        </a:p>
      </dgm:t>
    </dgm:pt>
    <dgm:pt modelId="{0B7635AD-993F-4A82-8BCA-2ED3BE3CE798}" type="sibTrans" cxnId="{E75A6297-202D-458B-ABA8-8919116EFF30}">
      <dgm:prSet/>
      <dgm:spPr/>
      <dgm:t>
        <a:bodyPr/>
        <a:lstStyle/>
        <a:p>
          <a:endParaRPr lang="fr-CH"/>
        </a:p>
      </dgm:t>
    </dgm:pt>
    <dgm:pt modelId="{18AF832D-8979-4C12-A28C-7416B5458FB1}">
      <dgm:prSet phldrT="[Text]"/>
      <dgm:spPr/>
      <dgm:t>
        <a:bodyPr/>
        <a:lstStyle/>
        <a:p>
          <a:r>
            <a:rPr lang="fr-CH" dirty="0" err="1" smtClean="0"/>
            <a:t>CdC</a:t>
          </a:r>
          <a:r>
            <a:rPr lang="fr-CH" dirty="0" smtClean="0"/>
            <a:t> –&gt; Appel d’offre</a:t>
          </a:r>
          <a:endParaRPr lang="fr-CH" dirty="0"/>
        </a:p>
      </dgm:t>
    </dgm:pt>
    <dgm:pt modelId="{F516E3CB-B226-464F-BADE-CAF6B1FF4438}" type="parTrans" cxnId="{34AC2E94-30C7-4A79-BC9F-C276F38BD62B}">
      <dgm:prSet/>
      <dgm:spPr/>
      <dgm:t>
        <a:bodyPr/>
        <a:lstStyle/>
        <a:p>
          <a:endParaRPr lang="fr-CH"/>
        </a:p>
      </dgm:t>
    </dgm:pt>
    <dgm:pt modelId="{3F353731-5FF2-4D12-BAFE-A4FE0B8357EA}" type="sibTrans" cxnId="{34AC2E94-30C7-4A79-BC9F-C276F38BD62B}">
      <dgm:prSet/>
      <dgm:spPr/>
      <dgm:t>
        <a:bodyPr/>
        <a:lstStyle/>
        <a:p>
          <a:endParaRPr lang="fr-CH"/>
        </a:p>
      </dgm:t>
    </dgm:pt>
    <dgm:pt modelId="{901ED72B-CAA0-496B-9CAC-2A60EEB8189D}">
      <dgm:prSet phldrT="[Text]"/>
      <dgm:spPr/>
      <dgm:t>
        <a:bodyPr/>
        <a:lstStyle/>
        <a:p>
          <a:r>
            <a:rPr lang="fr-CH" dirty="0" smtClean="0"/>
            <a:t>Soumissionnaires</a:t>
          </a:r>
          <a:endParaRPr lang="fr-CH" dirty="0"/>
        </a:p>
      </dgm:t>
    </dgm:pt>
    <dgm:pt modelId="{80297E26-1585-40E6-9296-7DC6A645D649}" type="parTrans" cxnId="{1ED5588F-97A5-4027-80BE-0FAF8E3E838F}">
      <dgm:prSet/>
      <dgm:spPr/>
      <dgm:t>
        <a:bodyPr/>
        <a:lstStyle/>
        <a:p>
          <a:endParaRPr lang="fr-CH"/>
        </a:p>
      </dgm:t>
    </dgm:pt>
    <dgm:pt modelId="{B30F2AA2-DB65-4396-952F-A9C93918943F}" type="sibTrans" cxnId="{1ED5588F-97A5-4027-80BE-0FAF8E3E838F}">
      <dgm:prSet/>
      <dgm:spPr/>
      <dgm:t>
        <a:bodyPr/>
        <a:lstStyle/>
        <a:p>
          <a:endParaRPr lang="fr-CH"/>
        </a:p>
      </dgm:t>
    </dgm:pt>
    <dgm:pt modelId="{619EEA78-7F05-4BA6-81F6-F0E371EBFA68}">
      <dgm:prSet phldrT="[Text]"/>
      <dgm:spPr/>
      <dgm:t>
        <a:bodyPr/>
        <a:lstStyle/>
        <a:p>
          <a:r>
            <a:rPr lang="fr-CH" dirty="0" smtClean="0"/>
            <a:t>Consultations</a:t>
          </a:r>
          <a:endParaRPr lang="fr-CH" dirty="0"/>
        </a:p>
      </dgm:t>
    </dgm:pt>
    <dgm:pt modelId="{88328841-D65F-40C9-A015-137F6093B79D}" type="parTrans" cxnId="{68BA8526-4105-458D-BF4C-2D1B8BAD3C32}">
      <dgm:prSet/>
      <dgm:spPr/>
      <dgm:t>
        <a:bodyPr/>
        <a:lstStyle/>
        <a:p>
          <a:endParaRPr lang="fr-CH"/>
        </a:p>
      </dgm:t>
    </dgm:pt>
    <dgm:pt modelId="{FD55355F-89C3-4FF7-B572-C6021307D754}" type="sibTrans" cxnId="{68BA8526-4105-458D-BF4C-2D1B8BAD3C32}">
      <dgm:prSet/>
      <dgm:spPr/>
      <dgm:t>
        <a:bodyPr/>
        <a:lstStyle/>
        <a:p>
          <a:endParaRPr lang="fr-CH"/>
        </a:p>
      </dgm:t>
    </dgm:pt>
    <dgm:pt modelId="{61FB1FED-CDD7-48B5-9E2A-7C333A37A310}">
      <dgm:prSet phldrT="[Text]"/>
      <dgm:spPr/>
      <dgm:t>
        <a:bodyPr/>
        <a:lstStyle/>
        <a:p>
          <a:r>
            <a:rPr lang="fr-CH" dirty="0" smtClean="0"/>
            <a:t>Analyse dossiers</a:t>
          </a:r>
          <a:endParaRPr lang="fr-CH" dirty="0"/>
        </a:p>
      </dgm:t>
    </dgm:pt>
    <dgm:pt modelId="{339F7768-4A43-4997-84E1-C13A8E2C9B63}" type="parTrans" cxnId="{A24AB96B-73EE-42B1-963E-ABD4621C9FDF}">
      <dgm:prSet/>
      <dgm:spPr/>
      <dgm:t>
        <a:bodyPr/>
        <a:lstStyle/>
        <a:p>
          <a:endParaRPr lang="fr-CH"/>
        </a:p>
      </dgm:t>
    </dgm:pt>
    <dgm:pt modelId="{0EE74659-2489-4DE8-B87A-19403AA5669D}" type="sibTrans" cxnId="{A24AB96B-73EE-42B1-963E-ABD4621C9FDF}">
      <dgm:prSet/>
      <dgm:spPr/>
      <dgm:t>
        <a:bodyPr/>
        <a:lstStyle/>
        <a:p>
          <a:endParaRPr lang="fr-CH"/>
        </a:p>
      </dgm:t>
    </dgm:pt>
    <dgm:pt modelId="{32927B64-D798-41CB-A8FF-EDACDE69728F}">
      <dgm:prSet phldrT="[Text]"/>
      <dgm:spPr/>
      <dgm:t>
        <a:bodyPr/>
        <a:lstStyle/>
        <a:p>
          <a:r>
            <a:rPr lang="fr-CH" dirty="0" smtClean="0"/>
            <a:t>Dossier synthèse</a:t>
          </a:r>
          <a:endParaRPr lang="fr-CH" dirty="0"/>
        </a:p>
      </dgm:t>
    </dgm:pt>
    <dgm:pt modelId="{3AB05E1B-767F-4516-BF6D-A4BE4577D74E}" type="parTrans" cxnId="{9EED37C7-1E80-4D54-A339-A56B2177DD2F}">
      <dgm:prSet/>
      <dgm:spPr/>
      <dgm:t>
        <a:bodyPr/>
        <a:lstStyle/>
        <a:p>
          <a:endParaRPr lang="fr-CH"/>
        </a:p>
      </dgm:t>
    </dgm:pt>
    <dgm:pt modelId="{272CD7E1-8221-4BF3-9E4D-54D486FEAF5E}" type="sibTrans" cxnId="{9EED37C7-1E80-4D54-A339-A56B2177DD2F}">
      <dgm:prSet/>
      <dgm:spPr/>
      <dgm:t>
        <a:bodyPr/>
        <a:lstStyle/>
        <a:p>
          <a:endParaRPr lang="fr-CH"/>
        </a:p>
      </dgm:t>
    </dgm:pt>
    <dgm:pt modelId="{F83F5254-6F58-49F2-BCB1-32B9A82C0B6C}" type="pres">
      <dgm:prSet presAssocID="{DF8BC693-F5EB-4861-82E3-457922A36ED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fr-CH"/>
        </a:p>
      </dgm:t>
    </dgm:pt>
    <dgm:pt modelId="{4DF896BD-6357-4558-891B-38A2039D7B79}" type="pres">
      <dgm:prSet presAssocID="{9E2A4E3A-9FCD-4C6D-82B8-1A302D9A5193}" presName="parentText1" presStyleLbl="node1" presStyleIdx="0" presStyleCnt="4" custScaleX="28492" custScaleY="98725" custLinFactNeighborX="-53219" custLinFactNeighborY="352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F4B92CCC-D062-4CB9-BE4B-6CE4F323FDD1}" type="pres">
      <dgm:prSet presAssocID="{9E2A4E3A-9FCD-4C6D-82B8-1A302D9A5193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34C15EA-5F54-4699-977F-DDAFCA5859BF}" type="pres">
      <dgm:prSet presAssocID="{1CCE64D1-2467-4AE3-A851-5296360CD73A}" presName="parentText2" presStyleLbl="node1" presStyleIdx="1" presStyleCnt="4" custScaleX="39116" custLinFactNeighborX="-30575" custLinFactNeighborY="282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83A4052C-E0D8-4471-9B51-6D64A9F8898D}" type="pres">
      <dgm:prSet presAssocID="{1CCE64D1-2467-4AE3-A851-5296360CD73A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DED9B14-CB3F-4DE7-B2DF-16514E6563C9}" type="pres">
      <dgm:prSet presAssocID="{70085DAC-B7A3-4365-AA4E-1E91A82C568D}" presName="parentText3" presStyleLbl="node1" presStyleIdx="2" presStyleCnt="4" custScaleX="50441" custLinFactNeighborX="-24589" custLinFactNeighborY="211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01993E29-22DC-49A0-B2BB-3E4E4CAC8F55}" type="pres">
      <dgm:prSet presAssocID="{70085DAC-B7A3-4365-AA4E-1E91A82C568D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1CBC6FF-2DB0-488A-8F8D-D201592C1E69}" type="pres">
      <dgm:prSet presAssocID="{7B94559B-3585-484B-95BB-1BE32C17E000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984FCBA-413D-48D0-BBDF-BD7AF43B6C69}" type="pres">
      <dgm:prSet presAssocID="{7B94559B-3585-484B-95BB-1BE32C17E000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9DDAD653-7CDA-4534-AA88-20C6624E166C}" type="presOf" srcId="{8E8A3696-52C0-4D7B-A6F8-ED7836F4FC30}" destId="{01993E29-22DC-49A0-B2BB-3E4E4CAC8F55}" srcOrd="0" destOrd="0" presId="urn:microsoft.com/office/officeart/2009/3/layout/IncreasingArrowsProcess"/>
    <dgm:cxn modelId="{9BAB0C18-0104-45B1-89BE-718F483C3DD3}" srcId="{9E2A4E3A-9FCD-4C6D-82B8-1A302D9A5193}" destId="{8F6FFFA5-87DD-490C-8174-AB80928A687B}" srcOrd="0" destOrd="0" parTransId="{98BD724B-A3C6-40BB-A80D-8B9FA27B6AC8}" sibTransId="{8C00A229-FE8B-43CF-B797-C9C7095D05DE}"/>
    <dgm:cxn modelId="{65A8C66A-93D0-4E9C-8CFD-DD0A6DE8961D}" type="presOf" srcId="{18AF832D-8979-4C12-A28C-7416B5458FB1}" destId="{01993E29-22DC-49A0-B2BB-3E4E4CAC8F55}" srcOrd="0" destOrd="1" presId="urn:microsoft.com/office/officeart/2009/3/layout/IncreasingArrowsProcess"/>
    <dgm:cxn modelId="{CAED71D5-04F4-4C80-9DFD-486CC0AB1B52}" srcId="{DF8BC693-F5EB-4861-82E3-457922A36EDD}" destId="{1CCE64D1-2467-4AE3-A851-5296360CD73A}" srcOrd="1" destOrd="0" parTransId="{984D7D10-7ED9-431C-A991-C5FE409847E2}" sibTransId="{0CDFCB59-DEC4-47EB-9B41-DBB900145BBA}"/>
    <dgm:cxn modelId="{CE44E5A4-7842-4510-8398-615764BDE08F}" srcId="{DF8BC693-F5EB-4861-82E3-457922A36EDD}" destId="{70085DAC-B7A3-4365-AA4E-1E91A82C568D}" srcOrd="2" destOrd="0" parTransId="{C35E99B5-5327-46FC-B7FF-AB9DD9653B1C}" sibTransId="{0D7553FE-3DF7-4B60-BA8E-C4C373299DA2}"/>
    <dgm:cxn modelId="{31E377A0-8CE3-45A2-8A4A-5F9F5B02FA4E}" srcId="{DF8BC693-F5EB-4861-82E3-457922A36EDD}" destId="{9E2A4E3A-9FCD-4C6D-82B8-1A302D9A5193}" srcOrd="0" destOrd="0" parTransId="{41AD3412-BC99-48CE-B3E9-11144C9ED7B7}" sibTransId="{592287A9-8579-4C8F-82D7-AE0B6A9A58B7}"/>
    <dgm:cxn modelId="{1AD613AD-CF83-4056-B121-6DB96C331503}" type="presOf" srcId="{32927B64-D798-41CB-A8FF-EDACDE69728F}" destId="{3984FCBA-413D-48D0-BBDF-BD7AF43B6C69}" srcOrd="0" destOrd="3" presId="urn:microsoft.com/office/officeart/2009/3/layout/IncreasingArrowsProcess"/>
    <dgm:cxn modelId="{744F690F-9C59-44EB-B896-590FF92B60F3}" type="presOf" srcId="{619EEA78-7F05-4BA6-81F6-F0E371EBFA68}" destId="{3984FCBA-413D-48D0-BBDF-BD7AF43B6C69}" srcOrd="0" destOrd="1" presId="urn:microsoft.com/office/officeart/2009/3/layout/IncreasingArrowsProcess"/>
    <dgm:cxn modelId="{90E86432-131D-45E0-B72B-44D5A262A834}" type="presOf" srcId="{70085DAC-B7A3-4365-AA4E-1E91A82C568D}" destId="{3DED9B14-CB3F-4DE7-B2DF-16514E6563C9}" srcOrd="0" destOrd="0" presId="urn:microsoft.com/office/officeart/2009/3/layout/IncreasingArrowsProcess"/>
    <dgm:cxn modelId="{E75A6297-202D-458B-ABA8-8919116EFF30}" srcId="{70085DAC-B7A3-4365-AA4E-1E91A82C568D}" destId="{8E8A3696-52C0-4D7B-A6F8-ED7836F4FC30}" srcOrd="0" destOrd="0" parTransId="{7F4A1EB6-A498-409B-8994-A4DD724260F2}" sibTransId="{0B7635AD-993F-4A82-8BCA-2ED3BE3CE798}"/>
    <dgm:cxn modelId="{FD97591A-8859-4970-A14F-3634069FB217}" type="presOf" srcId="{61FB1FED-CDD7-48B5-9E2A-7C333A37A310}" destId="{3984FCBA-413D-48D0-BBDF-BD7AF43B6C69}" srcOrd="0" destOrd="2" presId="urn:microsoft.com/office/officeart/2009/3/layout/IncreasingArrowsProcess"/>
    <dgm:cxn modelId="{376658B9-4529-4342-ADE8-876F33D8AD4E}" srcId="{9E2A4E3A-9FCD-4C6D-82B8-1A302D9A5193}" destId="{FF8D36A4-BAB3-48D0-B3F7-13C780D44A6B}" srcOrd="1" destOrd="0" parTransId="{6ABF6682-8E80-4546-A5C4-395D86CE21D3}" sibTransId="{D6C18007-0BC7-41E6-B750-CB8BCCAC25BB}"/>
    <dgm:cxn modelId="{168AD1EA-F7A2-465E-9E0D-0DC1B5F008CB}" srcId="{1CCE64D1-2467-4AE3-A851-5296360CD73A}" destId="{05E22990-F2DC-4531-9E81-200A04B49616}" srcOrd="0" destOrd="0" parTransId="{A8C55BA1-4064-42C1-BCA2-1D546E86C167}" sibTransId="{5F637BDB-C4FE-4250-A2CC-3B39B80577B4}"/>
    <dgm:cxn modelId="{1ED5588F-97A5-4027-80BE-0FAF8E3E838F}" srcId="{7B94559B-3585-484B-95BB-1BE32C17E000}" destId="{901ED72B-CAA0-496B-9CAC-2A60EEB8189D}" srcOrd="0" destOrd="0" parTransId="{80297E26-1585-40E6-9296-7DC6A645D649}" sibTransId="{B30F2AA2-DB65-4396-952F-A9C93918943F}"/>
    <dgm:cxn modelId="{9323660E-CB11-4459-A5C2-BF61C17E353C}" type="presOf" srcId="{901ED72B-CAA0-496B-9CAC-2A60EEB8189D}" destId="{3984FCBA-413D-48D0-BBDF-BD7AF43B6C69}" srcOrd="0" destOrd="0" presId="urn:microsoft.com/office/officeart/2009/3/layout/IncreasingArrowsProcess"/>
    <dgm:cxn modelId="{0F8EBBCE-CCE9-435F-BCB3-856B6A3AB7AD}" srcId="{DF8BC693-F5EB-4861-82E3-457922A36EDD}" destId="{7B94559B-3585-484B-95BB-1BE32C17E000}" srcOrd="3" destOrd="0" parTransId="{A8923A7F-A18A-492E-A2D9-4AC834E16B6D}" sibTransId="{8F4CC412-E5AC-4AF6-A783-4131F8B4B2F6}"/>
    <dgm:cxn modelId="{04ABA688-D7C7-4A36-A4E8-A705E0106189}" type="presOf" srcId="{9E2A4E3A-9FCD-4C6D-82B8-1A302D9A5193}" destId="{4DF896BD-6357-4558-891B-38A2039D7B79}" srcOrd="0" destOrd="0" presId="urn:microsoft.com/office/officeart/2009/3/layout/IncreasingArrowsProcess"/>
    <dgm:cxn modelId="{A24AB96B-73EE-42B1-963E-ABD4621C9FDF}" srcId="{7B94559B-3585-484B-95BB-1BE32C17E000}" destId="{61FB1FED-CDD7-48B5-9E2A-7C333A37A310}" srcOrd="2" destOrd="0" parTransId="{339F7768-4A43-4997-84E1-C13A8E2C9B63}" sibTransId="{0EE74659-2489-4DE8-B87A-19403AA5669D}"/>
    <dgm:cxn modelId="{34AC2E94-30C7-4A79-BC9F-C276F38BD62B}" srcId="{70085DAC-B7A3-4365-AA4E-1E91A82C568D}" destId="{18AF832D-8979-4C12-A28C-7416B5458FB1}" srcOrd="1" destOrd="0" parTransId="{F516E3CB-B226-464F-BADE-CAF6B1FF4438}" sibTransId="{3F353731-5FF2-4D12-BAFE-A4FE0B8357EA}"/>
    <dgm:cxn modelId="{68BA8526-4105-458D-BF4C-2D1B8BAD3C32}" srcId="{7B94559B-3585-484B-95BB-1BE32C17E000}" destId="{619EEA78-7F05-4BA6-81F6-F0E371EBFA68}" srcOrd="1" destOrd="0" parTransId="{88328841-D65F-40C9-A015-137F6093B79D}" sibTransId="{FD55355F-89C3-4FF7-B572-C6021307D754}"/>
    <dgm:cxn modelId="{9EED37C7-1E80-4D54-A339-A56B2177DD2F}" srcId="{7B94559B-3585-484B-95BB-1BE32C17E000}" destId="{32927B64-D798-41CB-A8FF-EDACDE69728F}" srcOrd="3" destOrd="0" parTransId="{3AB05E1B-767F-4516-BF6D-A4BE4577D74E}" sibTransId="{272CD7E1-8221-4BF3-9E4D-54D486FEAF5E}"/>
    <dgm:cxn modelId="{1D25062C-ADDC-42C1-9A5F-4795D8F2A8E3}" type="presOf" srcId="{1CCE64D1-2467-4AE3-A851-5296360CD73A}" destId="{A34C15EA-5F54-4699-977F-DDAFCA5859BF}" srcOrd="0" destOrd="0" presId="urn:microsoft.com/office/officeart/2009/3/layout/IncreasingArrowsProcess"/>
    <dgm:cxn modelId="{85F36BAB-D3CD-4DDB-AF2F-3E9F791EEAFD}" type="presOf" srcId="{05E22990-F2DC-4531-9E81-200A04B49616}" destId="{83A4052C-E0D8-4471-9B51-6D64A9F8898D}" srcOrd="0" destOrd="0" presId="urn:microsoft.com/office/officeart/2009/3/layout/IncreasingArrowsProcess"/>
    <dgm:cxn modelId="{AA9560DB-90C0-41DF-9926-99E3DF0559C7}" type="presOf" srcId="{DF8BC693-F5EB-4861-82E3-457922A36EDD}" destId="{F83F5254-6F58-49F2-BCB1-32B9A82C0B6C}" srcOrd="0" destOrd="0" presId="urn:microsoft.com/office/officeart/2009/3/layout/IncreasingArrowsProcess"/>
    <dgm:cxn modelId="{950C6A3E-FC5E-4C05-9589-BA89D868DD4B}" type="presOf" srcId="{7B94559B-3585-484B-95BB-1BE32C17E000}" destId="{A1CBC6FF-2DB0-488A-8F8D-D201592C1E69}" srcOrd="0" destOrd="0" presId="urn:microsoft.com/office/officeart/2009/3/layout/IncreasingArrowsProcess"/>
    <dgm:cxn modelId="{D9139B4A-847C-466C-B222-CD61FEE8BC1A}" type="presOf" srcId="{8F6FFFA5-87DD-490C-8174-AB80928A687B}" destId="{F4B92CCC-D062-4CB9-BE4B-6CE4F323FDD1}" srcOrd="0" destOrd="0" presId="urn:microsoft.com/office/officeart/2009/3/layout/IncreasingArrowsProcess"/>
    <dgm:cxn modelId="{E241442F-34A3-4733-AC45-BC23B6F4E0EF}" type="presOf" srcId="{FF8D36A4-BAB3-48D0-B3F7-13C780D44A6B}" destId="{F4B92CCC-D062-4CB9-BE4B-6CE4F323FDD1}" srcOrd="0" destOrd="1" presId="urn:microsoft.com/office/officeart/2009/3/layout/IncreasingArrowsProcess"/>
    <dgm:cxn modelId="{650007C4-FBA8-4AD5-9D36-265B301364CA}" type="presParOf" srcId="{F83F5254-6F58-49F2-BCB1-32B9A82C0B6C}" destId="{4DF896BD-6357-4558-891B-38A2039D7B79}" srcOrd="0" destOrd="0" presId="urn:microsoft.com/office/officeart/2009/3/layout/IncreasingArrowsProcess"/>
    <dgm:cxn modelId="{27D92DAC-1CF5-4116-932E-4B5C1DA8E694}" type="presParOf" srcId="{F83F5254-6F58-49F2-BCB1-32B9A82C0B6C}" destId="{F4B92CCC-D062-4CB9-BE4B-6CE4F323FDD1}" srcOrd="1" destOrd="0" presId="urn:microsoft.com/office/officeart/2009/3/layout/IncreasingArrowsProcess"/>
    <dgm:cxn modelId="{B83FFA76-479B-4550-A4C0-B09361247A9E}" type="presParOf" srcId="{F83F5254-6F58-49F2-BCB1-32B9A82C0B6C}" destId="{A34C15EA-5F54-4699-977F-DDAFCA5859BF}" srcOrd="2" destOrd="0" presId="urn:microsoft.com/office/officeart/2009/3/layout/IncreasingArrowsProcess"/>
    <dgm:cxn modelId="{23924889-79BF-41D0-9A5B-DAC57D525CA7}" type="presParOf" srcId="{F83F5254-6F58-49F2-BCB1-32B9A82C0B6C}" destId="{83A4052C-E0D8-4471-9B51-6D64A9F8898D}" srcOrd="3" destOrd="0" presId="urn:microsoft.com/office/officeart/2009/3/layout/IncreasingArrowsProcess"/>
    <dgm:cxn modelId="{B66328AB-3374-4EE5-9ED8-B90DFC114E0B}" type="presParOf" srcId="{F83F5254-6F58-49F2-BCB1-32B9A82C0B6C}" destId="{3DED9B14-CB3F-4DE7-B2DF-16514E6563C9}" srcOrd="4" destOrd="0" presId="urn:microsoft.com/office/officeart/2009/3/layout/IncreasingArrowsProcess"/>
    <dgm:cxn modelId="{5FA3D049-C694-44EA-99BC-3D50F2EECD97}" type="presParOf" srcId="{F83F5254-6F58-49F2-BCB1-32B9A82C0B6C}" destId="{01993E29-22DC-49A0-B2BB-3E4E4CAC8F55}" srcOrd="5" destOrd="0" presId="urn:microsoft.com/office/officeart/2009/3/layout/IncreasingArrowsProcess"/>
    <dgm:cxn modelId="{FCC06B9C-752F-48F5-847B-569E4BA760AB}" type="presParOf" srcId="{F83F5254-6F58-49F2-BCB1-32B9A82C0B6C}" destId="{A1CBC6FF-2DB0-488A-8F8D-D201592C1E69}" srcOrd="6" destOrd="0" presId="urn:microsoft.com/office/officeart/2009/3/layout/IncreasingArrowsProcess"/>
    <dgm:cxn modelId="{F76B08DB-A19F-4357-B1CF-7E5F29B22DBB}" type="presParOf" srcId="{F83F5254-6F58-49F2-BCB1-32B9A82C0B6C}" destId="{3984FCBA-413D-48D0-BBDF-BD7AF43B6C69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D06830-D7D9-1D45-80F4-891E43992AC3}" type="datetimeFigureOut">
              <a:rPr lang="fr-FR"/>
              <a:pPr>
                <a:defRPr/>
              </a:pPr>
              <a:t>03/11/2014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802CFA-5A0A-E240-B173-99770A5E98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180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DEBFE2-3BC5-D147-B5F6-3EA20FD2E642}" type="datetimeFigureOut">
              <a:rPr lang="fr-FR"/>
              <a:pPr>
                <a:defRPr/>
              </a:pPr>
              <a:t>03/11/2014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BC7AFD-2AA6-B845-99F3-69959E83FC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260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Les conséquences principales sont :</a:t>
            </a:r>
          </a:p>
          <a:p>
            <a:pPr lvl="1"/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La réplication de l’information génère un travail conséquent pour les collaborateurs en charge de la traiter, d’où un manque d’efficience des processus établis.</a:t>
            </a:r>
          </a:p>
          <a:p>
            <a:pPr lvl="1"/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L’impossibilité de garantir la confidentialité et l’intégrité de l’information  alors que les données sont parfois sensibles car touchant à la sphère privée du citoyen ou des collaborateurs.</a:t>
            </a:r>
          </a:p>
          <a:p>
            <a:pPr lvl="1"/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Un risque d’erreurs très élevé lié au manque d’unicité de l’information ;  Il est extrêmement aléatoire de savoir si la donnée traitée est la bonne et si elle est à jour. D’autre part, le transfert non automatisé ni vérifié de fichiers d’une application vers une autre constitue une source potentielle de perte d’intégrité de l’information. </a:t>
            </a:r>
          </a:p>
          <a:p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Cf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exigences légales relatives à la protection des données LPD et OLPD</a:t>
            </a: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C7AFD-2AA6-B845-99F3-69959E83FC2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4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7" y="-1099126"/>
            <a:ext cx="9230619" cy="738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2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75927"/>
            <a:ext cx="8237539" cy="661117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76EAC8-34FC-3749-8751-9780A9D4D344}" type="datetime1">
              <a:rPr lang="fr-CH" smtClean="0"/>
              <a:t>03.11.2014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© UDITIS SA – S. Droxler</a:t>
            </a:r>
            <a:endParaRPr lang="fr-FR" dirty="0"/>
          </a:p>
        </p:txBody>
      </p:sp>
      <p:pic>
        <p:nvPicPr>
          <p:cNvPr id="10" name="Image 9" descr="tes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9" b="8919"/>
          <a:stretch/>
        </p:blipFill>
        <p:spPr>
          <a:xfrm>
            <a:off x="0" y="680531"/>
            <a:ext cx="4311488" cy="2226656"/>
          </a:xfrm>
          <a:prstGeom prst="rect">
            <a:avLst/>
          </a:prstGeom>
        </p:spPr>
      </p:pic>
      <p:pic>
        <p:nvPicPr>
          <p:cNvPr id="11" name="Image 10" descr="test2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9" b="8919"/>
          <a:stretch/>
        </p:blipFill>
        <p:spPr>
          <a:xfrm>
            <a:off x="4383250" y="680531"/>
            <a:ext cx="4311488" cy="222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666875"/>
            <a:ext cx="8237538" cy="2908300"/>
          </a:xfrm>
          <a:prstGeom prst="rect">
            <a:avLst/>
          </a:prstGeom>
        </p:spPr>
        <p:txBody>
          <a:bodyPr vert="horz"/>
          <a:lstStyle>
            <a:lvl1pPr>
              <a:lnSpc>
                <a:spcPct val="70000"/>
              </a:lnSpc>
              <a:defRPr>
                <a:solidFill>
                  <a:srgbClr val="7F7F7F"/>
                </a:solidFill>
              </a:defRPr>
            </a:lvl1pPr>
            <a:lvl2pPr marL="954000">
              <a:lnSpc>
                <a:spcPts val="2080"/>
              </a:lnSpc>
              <a:spcBef>
                <a:spcPts val="2400"/>
              </a:spcBef>
              <a:defRPr baseline="0">
                <a:solidFill>
                  <a:srgbClr val="7F7F7F"/>
                </a:solidFill>
              </a:defRPr>
            </a:lvl2pPr>
            <a:lvl3pPr>
              <a:lnSpc>
                <a:spcPts val="2180"/>
              </a:lnSpc>
              <a:spcBef>
                <a:spcPts val="1776"/>
              </a:spcBef>
              <a:defRPr>
                <a:solidFill>
                  <a:srgbClr val="7F7F7F"/>
                </a:solidFill>
              </a:defRPr>
            </a:lvl3pPr>
            <a:lvl4pPr>
              <a:lnSpc>
                <a:spcPts val="18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04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06545"/>
            <a:ext cx="3985314" cy="31424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6138" y="1506545"/>
            <a:ext cx="4038600" cy="31424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077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1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839"/>
            <a:ext cx="9144000" cy="683756"/>
          </a:xfrm>
          <a:prstGeom prst="rect">
            <a:avLst/>
          </a:prstGeom>
          <a:gradFill>
            <a:gsLst>
              <a:gs pos="0">
                <a:srgbClr val="3D3D3D"/>
              </a:gs>
              <a:gs pos="100000">
                <a:srgbClr val="808389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749775"/>
            <a:ext cx="8237539" cy="66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et modifiez le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7201" y="133959"/>
            <a:ext cx="1437018" cy="44545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435727" y="4662470"/>
            <a:ext cx="259012" cy="3690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0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BA3B3"/>
          </a:solidFill>
          <a:latin typeface="+mj-lt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1C0403"/>
          </a:solidFill>
          <a:latin typeface="Arial" charset="0"/>
          <a:ea typeface="ＭＳ Ｐゴシック" charset="0"/>
        </a:defRPr>
      </a:lvl9pPr>
    </p:titleStyle>
    <p:bodyStyle>
      <a:lvl1pPr marL="828000" indent="-4572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Courier New"/>
        <a:buChar char="o"/>
        <a:defRPr sz="2700" b="0" kern="1200">
          <a:solidFill>
            <a:srgbClr val="7F7F7F"/>
          </a:solidFill>
          <a:latin typeface="+mn-lt"/>
          <a:ea typeface="ＭＳ Ｐゴシック" charset="0"/>
          <a:cs typeface="Arial"/>
        </a:defRPr>
      </a:lvl1pPr>
      <a:lvl2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Courier New"/>
        <a:buChar char="o"/>
        <a:defRPr sz="2400" kern="1200" spc="80">
          <a:solidFill>
            <a:srgbClr val="7F7F7F"/>
          </a:solidFill>
          <a:latin typeface="+mn-lt"/>
          <a:ea typeface="ＭＳ Ｐゴシック" charset="0"/>
          <a:cs typeface="Arial"/>
        </a:defRPr>
      </a:lvl2pPr>
      <a:lvl3pPr marL="1440000" indent="-4572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Courier New"/>
        <a:buChar char="o"/>
        <a:defRPr sz="2400" kern="1200">
          <a:solidFill>
            <a:srgbClr val="7F7F7F"/>
          </a:solidFill>
          <a:latin typeface="+mn-lt"/>
          <a:ea typeface="ＭＳ Ｐゴシック" charset="0"/>
          <a:cs typeface="Arial"/>
        </a:defRPr>
      </a:lvl3pPr>
      <a:lvl4pPr marL="1800000" indent="-457200" algn="l" defTabSz="457200" rtl="0" eaLnBrk="1" fontAlgn="base" hangingPunct="1">
        <a:spcBef>
          <a:spcPct val="20000"/>
        </a:spcBef>
        <a:spcAft>
          <a:spcPct val="0"/>
        </a:spcAft>
        <a:buFont typeface="Courier New"/>
        <a:buChar char="o"/>
        <a:defRPr sz="2000" kern="1200">
          <a:solidFill>
            <a:srgbClr val="7F7F7F"/>
          </a:solidFill>
          <a:latin typeface="+mn-lt"/>
          <a:ea typeface="ＭＳ Ｐゴシック" charset="0"/>
          <a:cs typeface="Arial"/>
        </a:defRPr>
      </a:lvl4pPr>
      <a:lvl5pPr marL="2160000" indent="-457200" algn="l" defTabSz="457200" rtl="0" eaLnBrk="1" fontAlgn="base" hangingPunct="1">
        <a:spcBef>
          <a:spcPct val="20000"/>
        </a:spcBef>
        <a:spcAft>
          <a:spcPct val="0"/>
        </a:spcAft>
        <a:buFont typeface="Courier New"/>
        <a:buChar char="o"/>
        <a:defRPr sz="2000" kern="1200">
          <a:solidFill>
            <a:srgbClr val="7F7F7F"/>
          </a:solidFill>
          <a:latin typeface="+mn-lt"/>
          <a:ea typeface="ＭＳ Ｐゴシック" charset="0"/>
          <a:cs typeface="Arial"/>
        </a:defRPr>
      </a:lvl5pPr>
      <a:lvl6pPr marL="2520000" indent="-4572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797979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6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25322"/>
              </p:ext>
            </p:extLst>
          </p:nvPr>
        </p:nvGraphicFramePr>
        <p:xfrm>
          <a:off x="767061" y="759537"/>
          <a:ext cx="6968468" cy="4251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032"/>
                <a:gridCol w="1635026"/>
                <a:gridCol w="1630410"/>
              </a:tblGrid>
              <a:tr h="249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400" dirty="0">
                          <a:effectLst/>
                        </a:rPr>
                        <a:t>Tâche</a:t>
                      </a:r>
                      <a:endParaRPr lang="fr-CH" sz="140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400">
                          <a:effectLst/>
                        </a:rPr>
                        <a:t>Responsables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400">
                          <a:effectLst/>
                        </a:rPr>
                        <a:t>Durée estimée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1357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H" sz="1200" u="sng" dirty="0">
                          <a:effectLst/>
                        </a:rPr>
                        <a:t>Cahier des charges AJC</a:t>
                      </a:r>
                      <a:endParaRPr lang="fr-CH" sz="14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Adaptation document selon nouveau périmètre AJC</a:t>
                      </a:r>
                      <a:endParaRPr lang="fr-CH" sz="140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Entretiens avec trois communes / infos complémentaires</a:t>
                      </a:r>
                      <a:endParaRPr lang="fr-CH" sz="140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Intégration infos et finalisation </a:t>
                      </a:r>
                      <a:r>
                        <a:rPr lang="fr-CH" sz="1200" b="0" dirty="0" err="1">
                          <a:effectLst/>
                        </a:rPr>
                        <a:t>draft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5 jours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2143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>
                          <a:effectLst/>
                        </a:rPr>
                        <a:t>Relecture et validation</a:t>
                      </a:r>
                      <a:endParaRPr lang="fr-CH" sz="1400" b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AJC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2143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Intégration remarques et finalisation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½ jour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6716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CH" sz="1200" b="0" u="sng" dirty="0">
                          <a:effectLst/>
                        </a:rPr>
                        <a:t>Appel d’offre</a:t>
                      </a:r>
                      <a:endParaRPr lang="fr-CH" sz="140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Séance validation </a:t>
                      </a:r>
                      <a:r>
                        <a:rPr lang="fr-CH" sz="1200" b="0" dirty="0" err="1">
                          <a:effectLst/>
                        </a:rPr>
                        <a:t>CdC</a:t>
                      </a:r>
                      <a:r>
                        <a:rPr lang="fr-CH" sz="1200" b="0" dirty="0">
                          <a:effectLst/>
                        </a:rPr>
                        <a:t> / choix des soumissionnaires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 / AJC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½ jour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2143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Etablissement grille d’évaluation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½ jour</a:t>
                      </a:r>
                      <a:endParaRPr lang="fr-CH" sz="140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4429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Mise en place consultation</a:t>
                      </a:r>
                      <a:endParaRPr lang="fr-CH" sz="1400" b="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Analyse des dossiers de réponse (max 5)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4 jours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4429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Rencontres prestataires et analyse des maquettes présentées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 / AJC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5 jours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  <a:tr h="4429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Gill Sans MT" panose="020B0502020104020203" pitchFamily="34" charset="0"/>
                        <a:buChar char="-"/>
                      </a:pPr>
                      <a:r>
                        <a:rPr lang="fr-CH" sz="1200" b="0" dirty="0">
                          <a:effectLst/>
                        </a:rPr>
                        <a:t>Evaluation, validation des choix, rédaction </a:t>
                      </a:r>
                      <a:br>
                        <a:rPr lang="fr-CH" sz="1200" b="0" dirty="0">
                          <a:effectLst/>
                        </a:rPr>
                      </a:br>
                      <a:r>
                        <a:rPr lang="fr-CH" sz="1200" b="0" dirty="0">
                          <a:effectLst/>
                        </a:rPr>
                        <a:t>d’un dossier de synthèse</a:t>
                      </a:r>
                      <a:endParaRPr lang="fr-CH" sz="1400" b="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UDITIS</a:t>
                      </a:r>
                      <a:endParaRPr lang="fr-CH" sz="140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2 jours</a:t>
                      </a:r>
                      <a:endParaRPr lang="fr-CH" sz="1400" dirty="0">
                        <a:effectLst/>
                        <a:latin typeface="Gill Sans MT" panose="020B0502020104020203" pitchFamily="34" charset="0"/>
                        <a:ea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7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Proposition financière</a:t>
            </a:r>
            <a:endParaRPr lang="fr-C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936647"/>
              </p:ext>
            </p:extLst>
          </p:nvPr>
        </p:nvGraphicFramePr>
        <p:xfrm>
          <a:off x="1789470" y="1936213"/>
          <a:ext cx="4817807" cy="1773555"/>
        </p:xfrm>
        <a:graphic>
          <a:graphicData uri="http://schemas.openxmlformats.org/drawingml/2006/table">
            <a:tbl>
              <a:tblPr/>
              <a:tblGrid>
                <a:gridCol w="3065877"/>
                <a:gridCol w="875965"/>
                <a:gridCol w="87596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Analyse du Système d'Information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20'250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Etablissement cahier des 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19'750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Adaptation AJC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13'306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Appel d'offre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29'030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82'336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Commune de Delémont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./.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35'000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charge AJC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47'336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07277" y="337730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CHF TTC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7596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Informatique communale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76EAC8-34FC-3749-8751-9780A9D4D344}" type="datetime1">
              <a:rPr lang="fr-CH" smtClean="0"/>
              <a:t>03.11.2014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63927" y="4767263"/>
            <a:ext cx="4647675" cy="273844"/>
          </a:xfrm>
        </p:spPr>
        <p:txBody>
          <a:bodyPr/>
          <a:lstStyle/>
          <a:p>
            <a:r>
              <a:rPr lang="fr-FR" dirty="0" smtClean="0"/>
              <a:t>       © </a:t>
            </a:r>
            <a:r>
              <a:rPr lang="fr-FR" dirty="0" smtClean="0">
                <a:solidFill>
                  <a:srgbClr val="1C0403"/>
                </a:solidFill>
              </a:rPr>
              <a:t>UDITIS</a:t>
            </a:r>
            <a:r>
              <a:rPr lang="fr-FR" dirty="0" smtClean="0"/>
              <a:t> SA                       @</a:t>
            </a:r>
            <a:r>
              <a:rPr lang="fr-FR" dirty="0" err="1" smtClean="0"/>
              <a:t>SDroxler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943" y="4720984"/>
            <a:ext cx="422516" cy="42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Assemblée AJC     05.11.2014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Situation actuelle</a:t>
            </a:r>
            <a:br>
              <a:rPr lang="fr-FR" dirty="0" smtClean="0"/>
            </a:br>
            <a:endParaRPr lang="fr-FR" dirty="0"/>
          </a:p>
          <a:p>
            <a:r>
              <a:rPr lang="fr-FR" dirty="0" smtClean="0"/>
              <a:t>Projet en cours / envisagé</a:t>
            </a:r>
            <a:br>
              <a:rPr lang="fr-FR" dirty="0" smtClean="0"/>
            </a:br>
            <a:endParaRPr lang="fr-FR" dirty="0"/>
          </a:p>
          <a:p>
            <a:r>
              <a:rPr lang="fr-FR" dirty="0" smtClean="0"/>
              <a:t>Détails du mandat</a:t>
            </a:r>
          </a:p>
        </p:txBody>
      </p:sp>
    </p:spTree>
    <p:extLst>
      <p:ext uri="{BB962C8B-B14F-4D97-AF65-F5344CB8AC3E}">
        <p14:creationId xmlns:p14="http://schemas.microsoft.com/office/powerpoint/2010/main" val="259867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1" y="684410"/>
            <a:ext cx="6357864" cy="4459090"/>
          </a:xfrm>
          <a:prstGeom prst="rect">
            <a:avLst/>
          </a:prstGeom>
        </p:spPr>
      </p:pic>
      <p:grpSp>
        <p:nvGrpSpPr>
          <p:cNvPr id="5" name="Groupe 9"/>
          <p:cNvGrpSpPr/>
          <p:nvPr/>
        </p:nvGrpSpPr>
        <p:grpSpPr>
          <a:xfrm>
            <a:off x="6539755" y="1762022"/>
            <a:ext cx="2310889" cy="2303866"/>
            <a:chOff x="7452320" y="3501008"/>
            <a:chExt cx="1691680" cy="1656184"/>
          </a:xfrm>
        </p:grpSpPr>
        <p:pic>
          <p:nvPicPr>
            <p:cNvPr id="6" name="Image 8" descr="bomb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3820" y="3717032"/>
              <a:ext cx="1620180" cy="1296144"/>
            </a:xfrm>
            <a:prstGeom prst="rect">
              <a:avLst/>
            </a:prstGeom>
          </p:spPr>
        </p:pic>
        <p:sp>
          <p:nvSpPr>
            <p:cNvPr id="7" name="Accolade fermante 4"/>
            <p:cNvSpPr/>
            <p:nvPr/>
          </p:nvSpPr>
          <p:spPr>
            <a:xfrm>
              <a:off x="7452320" y="3501008"/>
              <a:ext cx="216024" cy="1656184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100694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Problèmes liés à la réplication de l’information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 smtClean="0"/>
              <a:t>Manque d’efficience</a:t>
            </a:r>
          </a:p>
          <a:p>
            <a:endParaRPr lang="fr-CH" dirty="0"/>
          </a:p>
          <a:p>
            <a:r>
              <a:rPr lang="fr-CH" dirty="0" smtClean="0"/>
              <a:t>Intégrité &amp; confidentialité</a:t>
            </a:r>
          </a:p>
          <a:p>
            <a:endParaRPr lang="fr-CH" dirty="0"/>
          </a:p>
          <a:p>
            <a:r>
              <a:rPr lang="fr-CH" dirty="0" smtClean="0"/>
              <a:t>Risque d’erreurs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7742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Fonctionnalités &amp; Evolutivité insuffisantes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 smtClean="0"/>
              <a:t>Pas de comptabilité analytique</a:t>
            </a:r>
          </a:p>
          <a:p>
            <a:endParaRPr lang="fr-CH" dirty="0"/>
          </a:p>
          <a:p>
            <a:r>
              <a:rPr lang="fr-CH" dirty="0" smtClean="0"/>
              <a:t>Applications  RH </a:t>
            </a:r>
            <a:r>
              <a:rPr lang="fr-CH" dirty="0" smtClean="0">
                <a:sym typeface="Wingdings" panose="05000000000000000000" pitchFamily="2" charset="2"/>
              </a:rPr>
              <a:t></a:t>
            </a:r>
            <a:r>
              <a:rPr lang="fr-CH" dirty="0" smtClean="0"/>
              <a:t> Finances</a:t>
            </a:r>
          </a:p>
          <a:p>
            <a:endParaRPr lang="fr-CH" dirty="0"/>
          </a:p>
          <a:p>
            <a:r>
              <a:rPr lang="fr-CH" dirty="0" smtClean="0"/>
              <a:t>Exigences MCH2</a:t>
            </a:r>
          </a:p>
          <a:p>
            <a:endParaRPr lang="fr-CH" dirty="0"/>
          </a:p>
          <a:p>
            <a:r>
              <a:rPr lang="fr-CH" dirty="0" smtClean="0"/>
              <a:t>Gestion des temps</a:t>
            </a:r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578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76EAC8-34FC-3749-8751-9780A9D4D344}" type="datetime1">
              <a:rPr lang="fr-CH" smtClean="0"/>
              <a:t>03.11.2014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63927" y="4767263"/>
            <a:ext cx="4647675" cy="273844"/>
          </a:xfrm>
        </p:spPr>
        <p:txBody>
          <a:bodyPr/>
          <a:lstStyle/>
          <a:p>
            <a:r>
              <a:rPr lang="fr-FR" dirty="0" smtClean="0"/>
              <a:t>       © </a:t>
            </a:r>
            <a:r>
              <a:rPr lang="fr-FR" dirty="0" smtClean="0">
                <a:solidFill>
                  <a:srgbClr val="1C0403"/>
                </a:solidFill>
              </a:rPr>
              <a:t>UDITIS</a:t>
            </a:r>
            <a:r>
              <a:rPr lang="fr-FR" dirty="0" smtClean="0"/>
              <a:t> SA                       @</a:t>
            </a:r>
            <a:r>
              <a:rPr lang="fr-FR" dirty="0" err="1" smtClean="0"/>
              <a:t>SDroxler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943" y="4720984"/>
            <a:ext cx="422516" cy="42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9039798"/>
              </p:ext>
            </p:extLst>
          </p:nvPr>
        </p:nvGraphicFramePr>
        <p:xfrm>
          <a:off x="543232" y="893712"/>
          <a:ext cx="71775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297" y="3109451"/>
            <a:ext cx="1238865" cy="3687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Terminé</a:t>
            </a:r>
            <a:endParaRPr lang="fr-CH" dirty="0"/>
          </a:p>
        </p:txBody>
      </p:sp>
      <p:sp>
        <p:nvSpPr>
          <p:cNvPr id="5" name="TextBox 4"/>
          <p:cNvSpPr txBox="1"/>
          <p:nvPr/>
        </p:nvSpPr>
        <p:spPr>
          <a:xfrm>
            <a:off x="2416278" y="3478160"/>
            <a:ext cx="1238865" cy="3687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Terminé</a:t>
            </a:r>
            <a:endParaRPr lang="fr-CH" dirty="0"/>
          </a:p>
        </p:txBody>
      </p:sp>
      <p:sp>
        <p:nvSpPr>
          <p:cNvPr id="6" name="Line Callout 1 (Border and Accent Bar) 5"/>
          <p:cNvSpPr/>
          <p:nvPr/>
        </p:nvSpPr>
        <p:spPr>
          <a:xfrm>
            <a:off x="5840361" y="1814052"/>
            <a:ext cx="1172497" cy="420329"/>
          </a:xfrm>
          <a:prstGeom prst="accentBorderCallout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Nov. 2014</a:t>
            </a:r>
            <a:endParaRPr lang="fr-CH" dirty="0"/>
          </a:p>
        </p:txBody>
      </p:sp>
      <p:sp>
        <p:nvSpPr>
          <p:cNvPr id="7" name="Line Callout 1 (Border and Accent Bar) 6"/>
          <p:cNvSpPr/>
          <p:nvPr/>
        </p:nvSpPr>
        <p:spPr>
          <a:xfrm>
            <a:off x="7843683" y="2036508"/>
            <a:ext cx="1172497" cy="420329"/>
          </a:xfrm>
          <a:prstGeom prst="accentBorderCallout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Avr. 2015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3258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Mandat (détails)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76EAC8-34FC-3749-8751-9780A9D4D344}" type="datetime1">
              <a:rPr lang="fr-CH" smtClean="0"/>
              <a:t>03.11.2014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63927" y="4767263"/>
            <a:ext cx="4647675" cy="273844"/>
          </a:xfrm>
        </p:spPr>
        <p:txBody>
          <a:bodyPr/>
          <a:lstStyle/>
          <a:p>
            <a:r>
              <a:rPr lang="fr-FR" dirty="0" smtClean="0"/>
              <a:t>       © </a:t>
            </a:r>
            <a:r>
              <a:rPr lang="fr-FR" dirty="0" smtClean="0">
                <a:solidFill>
                  <a:srgbClr val="1C0403"/>
                </a:solidFill>
              </a:rPr>
              <a:t>UDITIS</a:t>
            </a:r>
            <a:r>
              <a:rPr lang="fr-FR" dirty="0" smtClean="0"/>
              <a:t> SA                       @</a:t>
            </a:r>
            <a:r>
              <a:rPr lang="fr-FR" dirty="0" err="1" smtClean="0"/>
              <a:t>SDroxler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943" y="4720984"/>
            <a:ext cx="422516" cy="42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itis">
  <a:themeElements>
    <a:clrScheme name="UDITIS">
      <a:dk1>
        <a:srgbClr val="1C0403"/>
      </a:dk1>
      <a:lt1>
        <a:srgbClr val="FFFFFF"/>
      </a:lt1>
      <a:dk2>
        <a:srgbClr val="0BA3B3"/>
      </a:dk2>
      <a:lt2>
        <a:srgbClr val="EEECE1"/>
      </a:lt2>
      <a:accent1>
        <a:srgbClr val="474746"/>
      </a:accent1>
      <a:accent2>
        <a:srgbClr val="1C0403"/>
      </a:accent2>
      <a:accent3>
        <a:srgbClr val="7F7F7F"/>
      </a:accent3>
      <a:accent4>
        <a:srgbClr val="0BA3B3"/>
      </a:accent4>
      <a:accent5>
        <a:srgbClr val="7F7F7F"/>
      </a:accent5>
      <a:accent6>
        <a:srgbClr val="0BA3B3"/>
      </a:accent6>
      <a:hlink>
        <a:srgbClr val="0BA3B3"/>
      </a:hlink>
      <a:folHlink>
        <a:srgbClr val="47474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ditis 16x9" id="{985684D7-15CC-4022-87F6-2BE67BF816EA}" vid="{B8B7B8FC-0D73-417C-80F9-E6CF8CCA42F8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Uditis 16x9</Template>
  <TotalTime>105</TotalTime>
  <Words>226</Words>
  <Application>Microsoft Office PowerPoint</Application>
  <PresentationFormat>On-screen Show (16:9)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Corbel</vt:lpstr>
      <vt:lpstr>Courier New</vt:lpstr>
      <vt:lpstr>Gill Sans MT</vt:lpstr>
      <vt:lpstr>Times New Roman</vt:lpstr>
      <vt:lpstr>Wingdings</vt:lpstr>
      <vt:lpstr>Uditis</vt:lpstr>
      <vt:lpstr>PowerPoint Presentation</vt:lpstr>
      <vt:lpstr>Informatique communale</vt:lpstr>
      <vt:lpstr>Assemblée AJC     05.11.2014</vt:lpstr>
      <vt:lpstr>PowerPoint Presentation</vt:lpstr>
      <vt:lpstr>Problèmes liés à la réplication de l’information</vt:lpstr>
      <vt:lpstr>Fonctionnalités &amp; Evolutivité insuffisantes</vt:lpstr>
      <vt:lpstr>Projet</vt:lpstr>
      <vt:lpstr>PowerPoint Presentation</vt:lpstr>
      <vt:lpstr>Mandat (détails)</vt:lpstr>
      <vt:lpstr>PowerPoint Presentation</vt:lpstr>
      <vt:lpstr>Proposition financière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DROXLER Stéphane</dc:creator>
  <cp:lastModifiedBy>DROXLER Stéphane</cp:lastModifiedBy>
  <cp:revision>14</cp:revision>
  <dcterms:created xsi:type="dcterms:W3CDTF">2014-10-31T10:13:07Z</dcterms:created>
  <dcterms:modified xsi:type="dcterms:W3CDTF">2014-11-03T15:40:03Z</dcterms:modified>
</cp:coreProperties>
</file>