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5" r:id="rId2"/>
  </p:sldMasterIdLst>
  <p:notesMasterIdLst>
    <p:notesMasterId r:id="rId11"/>
  </p:notesMasterIdLst>
  <p:handoutMasterIdLst>
    <p:handoutMasterId r:id="rId12"/>
  </p:handoutMasterIdLst>
  <p:sldIdLst>
    <p:sldId id="353" r:id="rId3"/>
    <p:sldId id="385" r:id="rId4"/>
    <p:sldId id="324" r:id="rId5"/>
    <p:sldId id="325" r:id="rId6"/>
    <p:sldId id="330" r:id="rId7"/>
    <p:sldId id="314" r:id="rId8"/>
    <p:sldId id="386" r:id="rId9"/>
    <p:sldId id="388" r:id="rId10"/>
  </p:sldIdLst>
  <p:sldSz cx="9144000" cy="6858000" type="screen4x3"/>
  <p:notesSz cx="9926638" cy="67976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84">
          <p15:clr>
            <a:srgbClr val="A4A3A4"/>
          </p15:clr>
        </p15:guide>
        <p15:guide id="2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uyeC" initials="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080"/>
    <a:srgbClr val="192C43"/>
    <a:srgbClr val="FFFF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18" autoAdjust="0"/>
    <p:restoredTop sz="92583" autoAdjust="0"/>
  </p:normalViewPr>
  <p:slideViewPr>
    <p:cSldViewPr>
      <p:cViewPr varScale="1">
        <p:scale>
          <a:sx n="100" d="100"/>
          <a:sy n="100" d="100"/>
        </p:scale>
        <p:origin x="288" y="90"/>
      </p:cViewPr>
      <p:guideLst>
        <p:guide orient="horz" pos="3884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836"/>
    </p:cViewPr>
  </p:sorterViewPr>
  <p:notesViewPr>
    <p:cSldViewPr>
      <p:cViewPr varScale="1">
        <p:scale>
          <a:sx n="69" d="100"/>
          <a:sy n="69" d="100"/>
        </p:scale>
        <p:origin x="-2028" y="-11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317" cy="34010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622004" y="0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BFE0F68-5330-4AD2-9254-72FE4222D215}" type="datetimeFigureOut">
              <a:rPr lang="fr-CH"/>
              <a:pPr>
                <a:defRPr/>
              </a:pPr>
              <a:t>26.05.2015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6456487"/>
            <a:ext cx="4302317" cy="3401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278746" y="6356521"/>
            <a:ext cx="4302317" cy="3401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Calibri" pitchFamily="34" charset="0"/>
              </a:defRPr>
            </a:lvl1pPr>
          </a:lstStyle>
          <a:p>
            <a:pPr>
              <a:defRPr/>
            </a:pPr>
            <a:fld id="{2C981C66-2D71-4B90-9E1A-10ABD5A61A7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255851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317" cy="34010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622004" y="0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6B5F54B-FEE1-471E-BB17-059407A4CF4E}" type="datetimeFigureOut">
              <a:rPr lang="fr-CH"/>
              <a:pPr>
                <a:defRPr/>
              </a:pPr>
              <a:t>26.05.2015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CH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92665" y="3229331"/>
            <a:ext cx="7941310" cy="305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CH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6456487"/>
            <a:ext cx="4302317" cy="34010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622004" y="6456487"/>
            <a:ext cx="4302317" cy="3401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F40450-6B0E-49A9-ADDB-966B6EF3DAC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3616892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65488" y="509588"/>
            <a:ext cx="3398837" cy="25479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 bwMode="auto">
          <a:xfrm>
            <a:off x="992665" y="3228244"/>
            <a:ext cx="7941310" cy="305982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573796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F40450-6B0E-49A9-ADDB-966B6EF3DAC5}" type="slidenum">
              <a:rPr lang="fr-CH" smtClean="0"/>
              <a:pPr>
                <a:defRPr/>
              </a:pPr>
              <a:t>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3368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40450-6B0E-49A9-ADDB-966B6EF3DAC5}" type="slidenum">
              <a:rPr lang="fr-CH" smtClean="0"/>
              <a:pPr>
                <a:defRPr/>
              </a:pPr>
              <a:t>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90037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40450-6B0E-49A9-ADDB-966B6EF3DAC5}" type="slidenum">
              <a:rPr lang="fr-CH" smtClean="0"/>
              <a:pPr>
                <a:defRPr/>
              </a:pPr>
              <a:t>4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344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40450-6B0E-49A9-ADDB-966B6EF3DAC5}" type="slidenum">
              <a:rPr lang="fr-CH" smtClean="0"/>
              <a:pPr>
                <a:defRPr/>
              </a:pPr>
              <a:t>5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46239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40450-6B0E-49A9-ADDB-966B6EF3DAC5}" type="slidenum">
              <a:rPr lang="fr-CH" smtClean="0"/>
              <a:pPr>
                <a:defRPr/>
              </a:pPr>
              <a:t>6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233690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40450-6B0E-49A9-ADDB-966B6EF3DAC5}" type="slidenum">
              <a:rPr lang="fr-CH" smtClean="0"/>
              <a:pPr>
                <a:defRPr/>
              </a:pPr>
              <a:t>7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570372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F40450-6B0E-49A9-ADDB-966B6EF3DAC5}" type="slidenum">
              <a:rPr lang="fr-CH" smtClean="0"/>
              <a:pPr>
                <a:defRPr/>
              </a:pPr>
              <a:t>8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1464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0485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A8676-92D9-435D-94CC-CDE823294255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E4693-B012-4C87-8F5A-DD7D7F0AED30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FBF3-F018-41D3-93F8-803CD32BB136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93EBB-2A46-4EA2-8873-C39280684A5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69146A-4114-4261-865E-1A232E8B3E57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E6709-BF17-4777-8AA2-CC93B632ED4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A368-F4B9-47A3-AB85-6DB19D06A5F9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3C05-4EEE-4A2F-AE8B-3CFD87AAA98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0485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62AE12-18CD-49E2-8AED-C2344C6A63F3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D6D12A18-3FE3-45F9-B91B-9ADF2C893EE5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A913AF0-D2C1-4489-B1B9-A80FC65EF432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42B3205E-8E5A-48D8-B6F0-C7390B0EC71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2B6AB2C-2B1F-43AB-B8D6-DEFE0A4EC0AF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74A05BFE-AD30-40F6-B42B-6B1DD68438B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645A27-7F10-48BE-9C73-580FAC73B6B1}" type="datetime1">
              <a:rPr lang="fr-CH" smtClean="0"/>
              <a:t>26.05.2015</a:t>
            </a:fld>
            <a:endParaRPr lang="fr-CH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424D95D-58C5-4ECD-A31A-425595192A29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4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8164024-71E9-4EAF-954F-E79D945F109A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ADC183F6-100B-41E6-8372-D3E650E5651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7ACA0E9-6A7C-48B1-B911-20E8079DAC10}" type="datetime1">
              <a:rPr lang="fr-CH" smtClean="0"/>
              <a:t>26.05.2015</a:t>
            </a:fld>
            <a:endParaRPr lang="fr-CH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3E4C6C7-46EE-48EF-80CB-237603588F28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3004065-F6DA-4F55-B28D-59234F9A0813}" type="datetime1">
              <a:rPr lang="fr-CH" smtClean="0"/>
              <a:t>26.05.2015</a:t>
            </a:fld>
            <a:endParaRPr lang="fr-CH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730E2529-FD39-415C-8728-42ED9B2A01AE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CF71D-F114-4716-9622-DD56750A3C00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F5285-0DB8-41F6-908B-22398DAE15C4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H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49C80EC-5417-445B-82BF-2FAF46D55618}" type="datetime1">
              <a:rPr lang="fr-CH" smtClean="0"/>
              <a:t>26.05.2015</a:t>
            </a:fld>
            <a:endParaRPr lang="fr-CH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7EC07B1C-1821-4A41-B595-706A9189874B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8B44F33-4A67-41D7-A049-00D6807748E3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E2669EFA-606D-4857-A8FE-813104CBA227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D4AB213-7242-4EC8-9828-5170FFA40C98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3603EC0F-2249-444E-BE54-02E445114C0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6" descr="06ne.ch_RV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15888"/>
            <a:ext cx="144145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7"/>
          <p:cNvSpPr txBox="1"/>
          <p:nvPr/>
        </p:nvSpPr>
        <p:spPr>
          <a:xfrm>
            <a:off x="1258888" y="1844675"/>
            <a:ext cx="3600450" cy="769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4400" dirty="0">
                <a:solidFill>
                  <a:prstClr val="black"/>
                </a:solidFill>
                <a:latin typeface="Verdana"/>
              </a:rPr>
              <a:t>Questions ?</a:t>
            </a:r>
          </a:p>
        </p:txBody>
      </p:sp>
      <p:sp>
        <p:nvSpPr>
          <p:cNvPr id="4" name="ZoneTexte 8"/>
          <p:cNvSpPr txBox="1"/>
          <p:nvPr/>
        </p:nvSpPr>
        <p:spPr>
          <a:xfrm>
            <a:off x="4284663" y="3933825"/>
            <a:ext cx="3600450" cy="7683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H" sz="4400" dirty="0">
                <a:solidFill>
                  <a:prstClr val="black"/>
                </a:solidFill>
                <a:latin typeface="Verdana"/>
              </a:rPr>
              <a:t>Réponses !</a:t>
            </a:r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CEEF217-6287-450D-89CF-ECF7E2413466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>
            <a:lvl1pPr fontAlgn="base">
              <a:spcBef>
                <a:spcPct val="0"/>
              </a:spcBef>
              <a:spcAft>
                <a:spcPct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 charset="0"/>
              </a:defRPr>
            </a:lvl1pPr>
          </a:lstStyle>
          <a:p>
            <a:pPr>
              <a:defRPr/>
            </a:pPr>
            <a:fld id="{27044036-0739-4AF6-865D-62B952C20C4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er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04856" cy="1752600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02D68-F08F-48F0-AD5D-EC5C5EDA3D53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DAB54-81A7-4B0B-9C18-D2875D758E4F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9F0BA-0E53-4DDC-ACBF-9F58CEC65E67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67D1E-A609-4021-B1B3-6E0F89AA2206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78D3-F5C9-4385-BCE9-00ADAD509C2C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CA4A9-C82E-4DA6-9BE6-C353B2E3C00A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89E8-BF31-4CB8-A7AB-9ABD823A674A}" type="datetime1">
              <a:rPr lang="fr-CH" smtClean="0"/>
              <a:t>26.05.2015</a:t>
            </a:fld>
            <a:endParaRPr lang="fr-CH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D96FA-017B-41D3-8ACF-5B008FDF7EA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14DF05-3286-43B7-A19E-CA0FA289A2BB}" type="datetime1">
              <a:rPr lang="fr-CH" smtClean="0"/>
              <a:t>26.05.2015</a:t>
            </a:fld>
            <a:endParaRPr lang="fr-CH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F64D9-38A7-4DF6-9128-D89900DCB0A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70DE0-A3CC-4456-8783-F079F4F33703}" type="datetime1">
              <a:rPr lang="fr-CH" smtClean="0"/>
              <a:t>26.05.2015</a:t>
            </a:fld>
            <a:endParaRPr lang="fr-CH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2A2E9-EECC-4C62-B354-A3E9DE7D1F7D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22CD9-7964-41FF-B86D-58F33E0715E9}" type="datetime1">
              <a:rPr lang="fr-CH" smtClean="0"/>
              <a:t>26.05.2015</a:t>
            </a:fld>
            <a:endParaRPr lang="fr-CH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25BC-3CF0-48DA-9310-04AEA9DFE4D2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9388" y="692150"/>
            <a:ext cx="87852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H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79388" y="1600200"/>
            <a:ext cx="87852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96188" y="6381750"/>
            <a:ext cx="86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b="1" i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44F097-6536-49AA-9890-3C2C5B0DF428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9388" y="6376988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fr-CH"/>
              <a:t>DÉPARTEMENT DES FINANCES ET DE LA SANTÉ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59788" y="6381750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19FD61B4-AD15-4DB7-8CD0-CA6F69E79441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179388" y="692150"/>
            <a:ext cx="87852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H" smtClean="0"/>
          </a:p>
        </p:txBody>
      </p:sp>
      <p:sp>
        <p:nvSpPr>
          <p:cNvPr id="1433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79388" y="1600200"/>
            <a:ext cx="878522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96188" y="6381750"/>
            <a:ext cx="86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 b="1" i="0" baseline="0">
                <a:solidFill>
                  <a:prstClr val="black">
                    <a:tint val="75000"/>
                  </a:prstClr>
                </a:solidFill>
                <a:latin typeface="Verdana"/>
              </a:defRPr>
            </a:lvl1pPr>
          </a:lstStyle>
          <a:p>
            <a:pPr>
              <a:defRPr/>
            </a:pPr>
            <a:fld id="{03BD77DD-C3A8-4D5D-90CD-45AD7D577430}" type="datetime1">
              <a:rPr lang="fr-CH" smtClean="0"/>
              <a:t>26.05.2015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79388" y="6376988"/>
            <a:ext cx="74168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7F7F7F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fr-CH" smtClean="0"/>
              <a:t>DÉPARTEMENT DES FINANCES ET DE LA SANTÉ</a:t>
            </a:r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459788" y="6381750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898989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812D9E0F-5C28-4C4E-BAD0-537A5F0C65CC}" type="slidenum">
              <a:rPr lang="fr-CH"/>
              <a:pPr>
                <a:defRPr/>
              </a:pPr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595959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Image 13" descr="jtaccueil_fond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3"/>
          <p:cNvSpPr txBox="1">
            <a:spLocks noChangeArrowheads="1"/>
          </p:cNvSpPr>
          <p:nvPr/>
        </p:nvSpPr>
        <p:spPr bwMode="auto">
          <a:xfrm>
            <a:off x="468313" y="3284538"/>
            <a:ext cx="80645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fr-FR" sz="1400" b="1">
              <a:solidFill>
                <a:srgbClr val="808080"/>
              </a:solidFill>
              <a:latin typeface="Verdana" pitchFamily="34" charset="0"/>
            </a:endParaRPr>
          </a:p>
        </p:txBody>
      </p:sp>
      <p:pic>
        <p:nvPicPr>
          <p:cNvPr id="28675" name="Picture 7" descr="Ecusson Ju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5" y="142875"/>
            <a:ext cx="8572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Image 17" descr="474px-Blason_Vide_CH_3D.svg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43000" y="142875"/>
            <a:ext cx="9032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Croix 18"/>
          <p:cNvSpPr/>
          <p:nvPr/>
        </p:nvSpPr>
        <p:spPr>
          <a:xfrm>
            <a:off x="1285875" y="357188"/>
            <a:ext cx="571500" cy="571500"/>
          </a:xfrm>
          <a:prstGeom prst="plus">
            <a:avLst>
              <a:gd name="adj" fmla="val 35457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CH"/>
          </a:p>
        </p:txBody>
      </p:sp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27038" y="3049588"/>
            <a:ext cx="7994650" cy="3510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42925" indent="-542925"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fr-CH" sz="4800" b="1" dirty="0"/>
              <a:t>Imposition à la source des travailleurs frontaliers</a:t>
            </a:r>
          </a:p>
          <a:p>
            <a:pPr marL="542925" indent="-542925" algn="ctr" eaLnBrk="0" hangingPunct="0">
              <a:lnSpc>
                <a:spcPct val="80000"/>
              </a:lnSpc>
              <a:spcBef>
                <a:spcPct val="50000"/>
              </a:spcBef>
              <a:defRPr/>
            </a:pPr>
            <a:r>
              <a:rPr lang="fr-CH" sz="40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 à une initiative trompeuse !</a:t>
            </a:r>
            <a:endParaRPr lang="fr-CH" sz="40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542925" indent="-542925" eaLnBrk="0" hangingPunct="0">
              <a:lnSpc>
                <a:spcPct val="80000"/>
              </a:lnSpc>
              <a:spcBef>
                <a:spcPct val="50000"/>
              </a:spcBef>
              <a:defRPr/>
            </a:pPr>
            <a:endParaRPr lang="fr-CH" sz="4000" b="1" i="1" dirty="0">
              <a:solidFill>
                <a:srgbClr val="CC0000"/>
              </a:solidFill>
            </a:endParaRPr>
          </a:p>
          <a:p>
            <a:pPr marL="542925" indent="-542925" algn="r" eaLnBrk="0" hangingPunct="0">
              <a:lnSpc>
                <a:spcPct val="50000"/>
              </a:lnSpc>
              <a:spcBef>
                <a:spcPct val="50000"/>
              </a:spcBef>
              <a:defRPr/>
            </a:pPr>
            <a:r>
              <a:rPr lang="fr-CH" sz="2000" b="1" i="1" dirty="0">
                <a:solidFill>
                  <a:srgbClr val="808080"/>
                </a:solidFill>
              </a:rPr>
              <a:t>Monsieur le Ministre Charles </a:t>
            </a:r>
            <a:r>
              <a:rPr lang="fr-CH" sz="2000" b="1" i="1" dirty="0" err="1">
                <a:solidFill>
                  <a:srgbClr val="808080"/>
                </a:solidFill>
              </a:rPr>
              <a:t>Juillard</a:t>
            </a:r>
            <a:r>
              <a:rPr lang="fr-CH" sz="2000" b="1" i="1" dirty="0">
                <a:solidFill>
                  <a:srgbClr val="808080"/>
                </a:solidFill>
              </a:rPr>
              <a:t> </a:t>
            </a:r>
          </a:p>
          <a:p>
            <a:pPr marL="542925" indent="-542925" algn="r" eaLnBrk="0" hangingPunct="0">
              <a:lnSpc>
                <a:spcPct val="50000"/>
              </a:lnSpc>
              <a:spcBef>
                <a:spcPct val="50000"/>
              </a:spcBef>
              <a:defRPr/>
            </a:pPr>
            <a:r>
              <a:rPr lang="fr-CH" sz="2000" b="1" i="1" dirty="0">
                <a:solidFill>
                  <a:srgbClr val="808080"/>
                </a:solidFill>
              </a:rPr>
              <a:t>Chef du Département des Finances, de la Justice et de la Police</a:t>
            </a:r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5508625" y="2997200"/>
            <a:ext cx="2879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fr-FR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9"/>
          <p:cNvSpPr>
            <a:spLocks noChangeArrowheads="1"/>
          </p:cNvSpPr>
          <p:nvPr/>
        </p:nvSpPr>
        <p:spPr bwMode="auto">
          <a:xfrm flipV="1">
            <a:off x="0" y="0"/>
            <a:ext cx="6072188" cy="785813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rot="10800000"/>
          <a:lstStyle/>
          <a:p>
            <a:pPr>
              <a:tabLst>
                <a:tab pos="363538" algn="l"/>
              </a:tabLst>
            </a:pPr>
            <a:endParaRPr lang="fr-CH" b="1" dirty="0"/>
          </a:p>
          <a:p>
            <a:pPr>
              <a:tabLst>
                <a:tab pos="363538" algn="l"/>
              </a:tabLst>
            </a:pPr>
            <a:r>
              <a:rPr lang="fr-CH" b="1" dirty="0"/>
              <a:t>	</a:t>
            </a:r>
          </a:p>
        </p:txBody>
      </p:sp>
      <p:pic>
        <p:nvPicPr>
          <p:cNvPr id="32770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85750"/>
            <a:ext cx="2184400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32771" name="Espace réservé du contenu 2"/>
          <p:cNvSpPr>
            <a:spLocks noGrp="1"/>
          </p:cNvSpPr>
          <p:nvPr>
            <p:ph type="body" idx="1"/>
          </p:nvPr>
        </p:nvSpPr>
        <p:spPr>
          <a:xfrm>
            <a:off x="539750" y="1052736"/>
            <a:ext cx="7848674" cy="5472607"/>
          </a:xfrm>
        </p:spPr>
        <p:txBody>
          <a:bodyPr/>
          <a:lstStyle/>
          <a:p>
            <a:pPr marL="452438" indent="-452438" algn="ctr">
              <a:lnSpc>
                <a:spcPct val="90000"/>
              </a:lnSpc>
              <a:spcBef>
                <a:spcPct val="40000"/>
              </a:spcBef>
              <a:buFont typeface="Arial" charset="0"/>
              <a:buNone/>
            </a:pPr>
            <a:r>
              <a:rPr lang="fr-CH" sz="3200" b="1" dirty="0" smtClean="0">
                <a:solidFill>
                  <a:srgbClr val="C00000"/>
                </a:solidFill>
                <a:latin typeface="Arial" charset="0"/>
              </a:rPr>
              <a:t>Imposition des frontaliers selon l’Accord de 1983</a:t>
            </a:r>
          </a:p>
          <a:p>
            <a:pPr marL="452438" indent="-452438">
              <a:lnSpc>
                <a:spcPct val="90000"/>
              </a:lnSpc>
              <a:spcBef>
                <a:spcPct val="40000"/>
              </a:spcBef>
              <a:buFont typeface="Arial" charset="0"/>
              <a:buNone/>
            </a:pPr>
            <a:endParaRPr lang="fr-CH" sz="1200" dirty="0" smtClean="0">
              <a:solidFill>
                <a:srgbClr val="FF3300"/>
              </a:solidFill>
              <a:latin typeface="Arial" charset="0"/>
            </a:endParaRPr>
          </a:p>
          <a:p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Imposition au lieu de domicile mais rétrocession par la France de </a:t>
            </a:r>
            <a:r>
              <a:rPr lang="fr-CH" sz="2400" b="1" dirty="0">
                <a:latin typeface="Arial" panose="020B0604020202020204" pitchFamily="34" charset="0"/>
                <a:cs typeface="Arial" panose="020B0604020202020204" pitchFamily="34" charset="0"/>
              </a:rPr>
              <a:t>4,5% du revenu brut </a:t>
            </a:r>
            <a:r>
              <a:rPr lang="fr-CH" sz="2400" dirty="0">
                <a:latin typeface="Arial" panose="020B0604020202020204" pitchFamily="34" charset="0"/>
                <a:cs typeface="Arial" panose="020B0604020202020204" pitchFamily="34" charset="0"/>
              </a:rPr>
              <a:t>réalisé en </a:t>
            </a:r>
            <a:r>
              <a:rPr lang="fr-CH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Suisse</a:t>
            </a:r>
          </a:p>
          <a:p>
            <a:endParaRPr lang="fr-CH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4"/>
          <a:srcRect l="10001" t="19765" r="27396" b="57954"/>
          <a:stretch>
            <a:fillRect/>
          </a:stretch>
        </p:blipFill>
        <p:spPr bwMode="auto">
          <a:xfrm>
            <a:off x="-74167" y="3068960"/>
            <a:ext cx="9110663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3F5285-0DB8-41F6-908B-22398DAE15C4}" type="slidenum">
              <a:rPr lang="fr-CH" sz="8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fr-CH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6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BDF3BC-30C5-4DCA-B8D0-51B745DB531F}" type="slidenum">
              <a:rPr lang="fr-CH" sz="800" b="0" smtClean="0"/>
              <a:pPr/>
              <a:t>3</a:t>
            </a:fld>
            <a:endParaRPr lang="fr-CH" sz="800" b="0" dirty="0" smtClean="0"/>
          </a:p>
        </p:txBody>
      </p:sp>
      <p:sp>
        <p:nvSpPr>
          <p:cNvPr id="52226" name="Content Placeholder 2"/>
          <p:cNvSpPr txBox="1">
            <a:spLocks/>
          </p:cNvSpPr>
          <p:nvPr/>
        </p:nvSpPr>
        <p:spPr bwMode="auto">
          <a:xfrm>
            <a:off x="611189" y="2147888"/>
            <a:ext cx="8425308" cy="4305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CH" sz="1400" b="1" i="1" dirty="0">
                <a:solidFill>
                  <a:srgbClr val="000000"/>
                </a:solidFill>
                <a:latin typeface="Verdana" pitchFamily="34" charset="0"/>
              </a:rPr>
              <a:t>Résultats pour le canton du Jura (données 2012)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fr-CH" sz="2400" b="1" dirty="0">
                <a:solidFill>
                  <a:srgbClr val="000000"/>
                </a:solidFill>
                <a:latin typeface="Verdana" pitchFamily="34" charset="0"/>
              </a:rPr>
              <a:t> </a:t>
            </a:r>
            <a:endParaRPr lang="fr-CH" sz="2000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fr-CH" sz="2000" b="1" dirty="0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fr-CH" sz="2400" b="1" dirty="0">
              <a:solidFill>
                <a:srgbClr val="000000"/>
              </a:solidFill>
              <a:latin typeface="Verdana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684213" y="2565400"/>
          <a:ext cx="8135937" cy="3816352"/>
        </p:xfrm>
        <a:graphic>
          <a:graphicData uri="http://schemas.openxmlformats.org/drawingml/2006/table">
            <a:tbl>
              <a:tblPr/>
              <a:tblGrid>
                <a:gridCol w="3740150"/>
                <a:gridCol w="1854200"/>
                <a:gridCol w="2541587"/>
              </a:tblGrid>
              <a:tr h="1185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Résultats pour le canton du Jura avec déductions</a:t>
                      </a:r>
                      <a:endParaRPr kumimoji="0" lang="fr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Valeur (</a:t>
                      </a:r>
                      <a:r>
                        <a:rPr kumimoji="0" lang="fr-CH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mio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 CHF)</a:t>
                      </a:r>
                      <a:endParaRPr kumimoji="0" lang="fr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Pourcentage par rapport à la masse salariale totale brute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Masse salariale brute totale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467.0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100.0%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Déductions frais de déplacement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89.3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19.1%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Déductions 3</a:t>
                      </a:r>
                      <a:r>
                        <a:rPr kumimoji="0" lang="fr-CH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ème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 pilier</a:t>
                      </a:r>
                      <a:endParaRPr kumimoji="0" lang="fr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5.6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1.2%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Déductions pensions alimentaires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0.7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0.2%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85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Masse salariale imposable totale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371.0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79.5%</a:t>
                      </a:r>
                      <a:endParaRPr kumimoji="0" lang="fr-CH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52257" name="Rectangle 1"/>
          <p:cNvSpPr>
            <a:spLocks noChangeArrowheads="1"/>
          </p:cNvSpPr>
          <p:nvPr/>
        </p:nvSpPr>
        <p:spPr bwMode="auto">
          <a:xfrm>
            <a:off x="1816100" y="3001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CH" altLang="fr-FR">
                <a:solidFill>
                  <a:srgbClr val="000000"/>
                </a:solidFill>
                <a:cs typeface="Arial" charset="0"/>
              </a:rPr>
              <a:t/>
            </a:r>
            <a:br>
              <a:rPr lang="fr-CH" altLang="fr-FR">
                <a:solidFill>
                  <a:srgbClr val="000000"/>
                </a:solidFill>
                <a:cs typeface="Arial" charset="0"/>
              </a:rPr>
            </a:br>
            <a:endParaRPr lang="fr-CH" altLang="fr-FR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2258" name="Rectangle 9"/>
          <p:cNvSpPr>
            <a:spLocks noChangeArrowheads="1"/>
          </p:cNvSpPr>
          <p:nvPr/>
        </p:nvSpPr>
        <p:spPr bwMode="auto">
          <a:xfrm flipV="1">
            <a:off x="0" y="0"/>
            <a:ext cx="6072188" cy="785813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rot="10800000"/>
          <a:lstStyle/>
          <a:p>
            <a:pPr marL="363538" indent="-363538">
              <a:tabLst>
                <a:tab pos="363538" algn="l"/>
              </a:tabLst>
            </a:pPr>
            <a:endParaRPr lang="fr-CH" b="1" dirty="0"/>
          </a:p>
          <a:p>
            <a:pPr marL="363538" indent="-363538">
              <a:tabLst>
                <a:tab pos="363538" algn="l"/>
              </a:tabLst>
            </a:pPr>
            <a:r>
              <a:rPr lang="fr-CH" b="1" dirty="0"/>
              <a:t>	</a:t>
            </a:r>
            <a:endParaRPr lang="fr-CH" dirty="0"/>
          </a:p>
          <a:p>
            <a:pPr marL="363538" indent="-363538">
              <a:tabLst>
                <a:tab pos="363538" algn="l"/>
              </a:tabLst>
            </a:pPr>
            <a:endParaRPr lang="fr-CH" dirty="0"/>
          </a:p>
        </p:txBody>
      </p:sp>
      <p:pic>
        <p:nvPicPr>
          <p:cNvPr id="52259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85750"/>
            <a:ext cx="2184400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2260" name="Title 1"/>
          <p:cNvSpPr>
            <a:spLocks/>
          </p:cNvSpPr>
          <p:nvPr/>
        </p:nvSpPr>
        <p:spPr bwMode="auto">
          <a:xfrm>
            <a:off x="28575" y="1050925"/>
            <a:ext cx="8864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19100" indent="-419100" algn="ctr"/>
            <a:r>
              <a:rPr lang="en-US" sz="2600" b="1" dirty="0">
                <a:solidFill>
                  <a:srgbClr val="C00000"/>
                </a:solidFill>
              </a:rPr>
              <a:t>Etude </a:t>
            </a:r>
            <a:r>
              <a:rPr lang="en-US" sz="2600" b="1" dirty="0" err="1">
                <a:solidFill>
                  <a:srgbClr val="C00000"/>
                </a:solidFill>
              </a:rPr>
              <a:t>statistique</a:t>
            </a:r>
            <a:r>
              <a:rPr lang="en-US" sz="2600" b="1" dirty="0">
                <a:solidFill>
                  <a:srgbClr val="C00000"/>
                </a:solidFill>
              </a:rPr>
              <a:t>   -    </a:t>
            </a:r>
            <a:r>
              <a:rPr lang="en-US" sz="2600" b="1" dirty="0" err="1">
                <a:solidFill>
                  <a:srgbClr val="C00000"/>
                </a:solidFill>
              </a:rPr>
              <a:t>Comparaisons</a:t>
            </a:r>
            <a:r>
              <a:rPr lang="en-US" sz="2600" b="1" dirty="0">
                <a:solidFill>
                  <a:srgbClr val="C00000"/>
                </a:solidFill>
              </a:rPr>
              <a:t> :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endParaRPr lang="en-US" sz="2600" b="1" dirty="0">
              <a:solidFill>
                <a:srgbClr val="C00000"/>
              </a:solidFill>
            </a:endParaRPr>
          </a:p>
          <a:p>
            <a:pPr marL="419100" indent="-419100" algn="ctr"/>
            <a:r>
              <a:rPr lang="en-US" sz="2600" b="1" dirty="0" err="1">
                <a:solidFill>
                  <a:srgbClr val="C00000"/>
                </a:solidFill>
              </a:rPr>
              <a:t>Produit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impôt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frontaliers</a:t>
            </a:r>
            <a:r>
              <a:rPr lang="en-US" sz="2600" b="1" dirty="0">
                <a:solidFill>
                  <a:srgbClr val="C00000"/>
                </a:solidFill>
              </a:rPr>
              <a:t> / </a:t>
            </a:r>
            <a:r>
              <a:rPr lang="en-US" sz="2600" b="1" dirty="0" err="1">
                <a:solidFill>
                  <a:srgbClr val="C00000"/>
                </a:solidFill>
              </a:rPr>
              <a:t>Produit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impôt</a:t>
            </a:r>
            <a:r>
              <a:rPr lang="en-US" sz="2600" b="1" dirty="0">
                <a:solidFill>
                  <a:srgbClr val="C00000"/>
                </a:solidFill>
              </a:rPr>
              <a:t> à la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32AC1C-1D9D-441A-AC7B-62917FEF07A5}" type="slidenum">
              <a:rPr lang="fr-CH" sz="800" b="0" smtClean="0"/>
              <a:pPr/>
              <a:t>4</a:t>
            </a:fld>
            <a:endParaRPr lang="fr-CH" sz="800" b="0" dirty="0" smtClean="0"/>
          </a:p>
        </p:txBody>
      </p:sp>
      <p:sp>
        <p:nvSpPr>
          <p:cNvPr id="53250" name="Content Placeholder 2"/>
          <p:cNvSpPr txBox="1">
            <a:spLocks/>
          </p:cNvSpPr>
          <p:nvPr/>
        </p:nvSpPr>
        <p:spPr bwMode="auto">
          <a:xfrm>
            <a:off x="539750" y="1556792"/>
            <a:ext cx="8213725" cy="493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fr-CH" sz="1400" b="1" i="1">
                <a:solidFill>
                  <a:srgbClr val="000000"/>
                </a:solidFill>
                <a:latin typeface="Verdana" pitchFamily="34" charset="0"/>
              </a:rPr>
              <a:t>Résultats pour le canton du Jura (données 2012) </a:t>
            </a:r>
            <a:endParaRPr lang="fr-CH" sz="2000" b="1">
              <a:solidFill>
                <a:srgbClr val="000000"/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</a:pPr>
            <a:endParaRPr lang="fr-CH" sz="2400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53251" name="Rectangle 1"/>
          <p:cNvSpPr>
            <a:spLocks noChangeArrowheads="1"/>
          </p:cNvSpPr>
          <p:nvPr/>
        </p:nvSpPr>
        <p:spPr bwMode="auto">
          <a:xfrm>
            <a:off x="1816100" y="3001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fr-CH" altLang="fr-FR">
                <a:solidFill>
                  <a:srgbClr val="000000"/>
                </a:solidFill>
                <a:cs typeface="Arial" charset="0"/>
              </a:rPr>
              <a:t/>
            </a:r>
            <a:br>
              <a:rPr lang="fr-CH" altLang="fr-FR">
                <a:solidFill>
                  <a:srgbClr val="000000"/>
                </a:solidFill>
                <a:cs typeface="Arial" charset="0"/>
              </a:rPr>
            </a:br>
            <a:endParaRPr lang="fr-CH" altLang="fr-FR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2293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407923"/>
              </p:ext>
            </p:extLst>
          </p:nvPr>
        </p:nvGraphicFramePr>
        <p:xfrm>
          <a:off x="611188" y="1844824"/>
          <a:ext cx="8064500" cy="1849439"/>
        </p:xfrm>
        <a:graphic>
          <a:graphicData uri="http://schemas.openxmlformats.org/drawingml/2006/table">
            <a:tbl>
              <a:tblPr/>
              <a:tblGrid>
                <a:gridCol w="3494087"/>
                <a:gridCol w="2076450"/>
                <a:gridCol w="2493963"/>
              </a:tblGrid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Résultats pour le canton du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 Jura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Verdana" pitchFamily="34" charset="0"/>
                        </a:rPr>
                        <a:t> avec déductions</a:t>
                      </a:r>
                      <a:endParaRPr kumimoji="0" lang="fr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Valeur (</a:t>
                      </a:r>
                      <a:r>
                        <a:rPr kumimoji="0" lang="fr-CH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mio</a:t>
                      </a: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 CHF)</a:t>
                      </a:r>
                      <a:endParaRPr kumimoji="0" lang="fr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Pourcentage par rapport à la masse salariale totale brute</a:t>
                      </a:r>
                      <a:endParaRPr kumimoji="0" lang="fr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Prélèvement de l’impôt selon la simulation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31.1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6.7%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Rétrocession à la France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16.3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3.5%</a:t>
                      </a:r>
                      <a:endParaRPr kumimoji="0" lang="fr-CH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Recettes fiscales après déduction de la rétrocession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14.8</a:t>
                      </a:r>
                      <a:endParaRPr kumimoji="0" lang="fr-CH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3.2%</a:t>
                      </a:r>
                      <a:endParaRPr kumimoji="0" lang="fr-CH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19326"/>
              </p:ext>
            </p:extLst>
          </p:nvPr>
        </p:nvGraphicFramePr>
        <p:xfrm>
          <a:off x="611188" y="3645024"/>
          <a:ext cx="8064500" cy="2843215"/>
        </p:xfrm>
        <a:graphic>
          <a:graphicData uri="http://schemas.openxmlformats.org/drawingml/2006/table">
            <a:tbl>
              <a:tblPr/>
              <a:tblGrid>
                <a:gridCol w="3494087"/>
                <a:gridCol w="2076450"/>
                <a:gridCol w="2493963"/>
              </a:tblGrid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Impôt Fédéral Direct</a:t>
                      </a:r>
                      <a:endParaRPr kumimoji="0" lang="fr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1.2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0.3%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Reste au canton après IFD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13.6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2.9%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Frais de prélèvement 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0.6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0.1%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Reste au canton après prélèvement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13.0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2.8%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Rétrocession française actuelle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21.0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4.5%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Différence pour la Suisse due au prélèvement à la source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-6.2</a:t>
                      </a:r>
                      <a:endParaRPr kumimoji="0" lang="fr-CH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-1.3%</a:t>
                      </a:r>
                      <a:endParaRPr kumimoji="0" lang="fr-CH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Différence pour le canton due au prélèvement à la source</a:t>
                      </a:r>
                      <a:endParaRPr kumimoji="0" lang="fr-CH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-8.0</a:t>
                      </a:r>
                      <a:endParaRPr kumimoji="0" lang="fr-CH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ts val="5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-1.7%</a:t>
                      </a:r>
                      <a:endParaRPr kumimoji="0" lang="fr-CH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pic>
        <p:nvPicPr>
          <p:cNvPr id="53308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85750"/>
            <a:ext cx="2184400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3309" name="Rectangle 9"/>
          <p:cNvSpPr>
            <a:spLocks noChangeArrowheads="1"/>
          </p:cNvSpPr>
          <p:nvPr/>
        </p:nvSpPr>
        <p:spPr bwMode="auto">
          <a:xfrm flipV="1">
            <a:off x="0" y="0"/>
            <a:ext cx="6072188" cy="785813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rot="10800000"/>
          <a:lstStyle/>
          <a:p>
            <a:pPr marL="363538" indent="-363538">
              <a:tabLst>
                <a:tab pos="363538" algn="l"/>
              </a:tabLst>
            </a:pPr>
            <a:endParaRPr lang="fr-CH" b="1" dirty="0"/>
          </a:p>
          <a:p>
            <a:pPr marL="363538" indent="-363538">
              <a:tabLst>
                <a:tab pos="363538" algn="l"/>
              </a:tabLst>
            </a:pPr>
            <a:endParaRPr lang="fr-CH" dirty="0"/>
          </a:p>
        </p:txBody>
      </p:sp>
      <p:sp>
        <p:nvSpPr>
          <p:cNvPr id="53310" name="Title 1"/>
          <p:cNvSpPr>
            <a:spLocks/>
          </p:cNvSpPr>
          <p:nvPr/>
        </p:nvSpPr>
        <p:spPr bwMode="auto">
          <a:xfrm>
            <a:off x="-111125" y="758825"/>
            <a:ext cx="88646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19100" indent="-419100" algn="ctr"/>
            <a:r>
              <a:rPr lang="en-US" sz="2600" b="1" dirty="0">
                <a:solidFill>
                  <a:srgbClr val="C00000"/>
                </a:solidFill>
              </a:rPr>
              <a:t>Etude </a:t>
            </a:r>
            <a:r>
              <a:rPr lang="en-US" sz="2600" b="1" dirty="0" err="1">
                <a:solidFill>
                  <a:srgbClr val="C00000"/>
                </a:solidFill>
              </a:rPr>
              <a:t>statistique</a:t>
            </a:r>
            <a:r>
              <a:rPr lang="en-US" sz="2600" b="1" dirty="0">
                <a:solidFill>
                  <a:srgbClr val="C00000"/>
                </a:solidFill>
              </a:rPr>
              <a:t>   -    </a:t>
            </a:r>
            <a:r>
              <a:rPr lang="en-US" sz="2600" b="1" dirty="0" err="1">
                <a:solidFill>
                  <a:srgbClr val="C00000"/>
                </a:solidFill>
              </a:rPr>
              <a:t>Comparaisons</a:t>
            </a:r>
            <a:r>
              <a:rPr lang="en-US" sz="2600" b="1" dirty="0">
                <a:solidFill>
                  <a:srgbClr val="C00000"/>
                </a:solidFill>
              </a:rPr>
              <a:t> :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endParaRPr lang="en-US" sz="2600" b="1" dirty="0">
              <a:solidFill>
                <a:srgbClr val="C00000"/>
              </a:solidFill>
            </a:endParaRPr>
          </a:p>
          <a:p>
            <a:pPr marL="419100" indent="-419100" algn="ctr"/>
            <a:r>
              <a:rPr lang="en-US" sz="2600" b="1" dirty="0" err="1">
                <a:solidFill>
                  <a:srgbClr val="C00000"/>
                </a:solidFill>
              </a:rPr>
              <a:t>Produit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impôt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frontaliers</a:t>
            </a:r>
            <a:r>
              <a:rPr lang="en-US" sz="2600" b="1" dirty="0">
                <a:solidFill>
                  <a:srgbClr val="C00000"/>
                </a:solidFill>
              </a:rPr>
              <a:t> / </a:t>
            </a:r>
            <a:r>
              <a:rPr lang="en-US" sz="2600" b="1" dirty="0" err="1">
                <a:solidFill>
                  <a:srgbClr val="C00000"/>
                </a:solidFill>
              </a:rPr>
              <a:t>Produit</a:t>
            </a:r>
            <a:r>
              <a:rPr lang="en-US" sz="2600" b="1" dirty="0">
                <a:solidFill>
                  <a:srgbClr val="C00000"/>
                </a:solidFill>
              </a:rPr>
              <a:t> </a:t>
            </a:r>
            <a:r>
              <a:rPr lang="en-US" sz="2600" b="1" dirty="0" err="1">
                <a:solidFill>
                  <a:srgbClr val="C00000"/>
                </a:solidFill>
              </a:rPr>
              <a:t>impôt</a:t>
            </a:r>
            <a:r>
              <a:rPr lang="en-US" sz="2600" b="1" dirty="0">
                <a:solidFill>
                  <a:srgbClr val="C00000"/>
                </a:solidFill>
              </a:rPr>
              <a:t> à la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388" y="1887538"/>
            <a:ext cx="8785225" cy="4710112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CH" sz="1600" i="1" dirty="0" smtClean="0"/>
              <a:t>Indice </a:t>
            </a:r>
            <a:r>
              <a:rPr lang="fr-CH" sz="1600" i="1" dirty="0"/>
              <a:t>de ressources et montants reçus selon le mode d’imposition (année 2014</a:t>
            </a:r>
            <a:r>
              <a:rPr lang="fr-CH" sz="1600" i="1" dirty="0" smtClean="0"/>
              <a:t>)</a:t>
            </a:r>
            <a:endParaRPr lang="fr-CH" i="1" dirty="0"/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CH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8704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EB0F3C7-87F2-4C2C-AE83-88865265C55F}" type="slidenum">
              <a:rPr lang="fr-CH" sz="800" b="0" smtClean="0"/>
              <a:pPr/>
              <a:t>5</a:t>
            </a:fld>
            <a:endParaRPr lang="fr-CH" sz="800" b="0" dirty="0" smtClean="0"/>
          </a:p>
        </p:txBody>
      </p:sp>
      <p:graphicFrame>
        <p:nvGraphicFramePr>
          <p:cNvPr id="86050" name="Group 34"/>
          <p:cNvGraphicFramePr>
            <a:graphicFrameLocks noGrp="1"/>
          </p:cNvGraphicFramePr>
          <p:nvPr/>
        </p:nvGraphicFramePr>
        <p:xfrm>
          <a:off x="1582738" y="2565400"/>
          <a:ext cx="5868987" cy="3676651"/>
        </p:xfrm>
        <a:graphic>
          <a:graphicData uri="http://schemas.openxmlformats.org/drawingml/2006/table">
            <a:tbl>
              <a:tblPr/>
              <a:tblGrid>
                <a:gridCol w="2328862"/>
                <a:gridCol w="1371600"/>
                <a:gridCol w="2168525"/>
              </a:tblGrid>
              <a:tr h="40322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Mode d’imposition</a:t>
                      </a:r>
                      <a:endParaRPr kumimoji="0" lang="fr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Jura</a:t>
                      </a:r>
                      <a:endParaRPr kumimoji="0" lang="fr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10966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Indice</a:t>
                      </a:r>
                      <a:endParaRPr kumimoji="0" lang="fr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Montants reçus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(milliers de CHF)</a:t>
                      </a:r>
                      <a:endParaRPr kumimoji="0" lang="fr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539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Imposition actuelle</a:t>
                      </a:r>
                      <a:endParaRPr kumimoji="0" lang="fr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62.5</a:t>
                      </a:r>
                      <a:endParaRPr kumimoji="0" lang="fr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142'600</a:t>
                      </a:r>
                      <a:endParaRPr kumimoji="0" lang="fr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Frontaliers imposés sans rétrocession</a:t>
                      </a:r>
                      <a:endParaRPr kumimoji="0" lang="fr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65.6</a:t>
                      </a:r>
                      <a:endParaRPr kumimoji="0" lang="fr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126'015</a:t>
                      </a:r>
                      <a:endParaRPr kumimoji="0" lang="fr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(-16'585)</a:t>
                      </a:r>
                      <a:endParaRPr kumimoji="0" lang="fr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D0D0"/>
                    </a:solidFill>
                  </a:tcPr>
                </a:tc>
              </a:tr>
              <a:tr h="930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itchFamily="34" charset="0"/>
                        </a:rPr>
                        <a:t>Frontaliers imposés avec rétrocession de 3,5% (GE)</a:t>
                      </a:r>
                      <a:endParaRPr kumimoji="0" lang="fr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63.9</a:t>
                      </a:r>
                      <a:endParaRPr kumimoji="0" lang="fr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135'245</a:t>
                      </a:r>
                      <a:endParaRPr kumimoji="0" lang="fr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CH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itchFamily="34" charset="0"/>
                        </a:rPr>
                        <a:t>(-7'355)</a:t>
                      </a:r>
                      <a:endParaRPr kumimoji="0" lang="fr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Book Antiqua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4E9E9"/>
                    </a:solidFill>
                  </a:tcPr>
                </a:tc>
              </a:tr>
            </a:tbl>
          </a:graphicData>
        </a:graphic>
      </p:graphicFrame>
      <p:pic>
        <p:nvPicPr>
          <p:cNvPr id="87070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85750"/>
            <a:ext cx="2184400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7071" name="Rectangle 9"/>
          <p:cNvSpPr>
            <a:spLocks noChangeArrowheads="1"/>
          </p:cNvSpPr>
          <p:nvPr/>
        </p:nvSpPr>
        <p:spPr bwMode="auto">
          <a:xfrm flipV="1">
            <a:off x="0" y="0"/>
            <a:ext cx="6072188" cy="785813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rot="10800000"/>
          <a:lstStyle/>
          <a:p>
            <a:pPr>
              <a:tabLst>
                <a:tab pos="363538" algn="l"/>
              </a:tabLst>
            </a:pPr>
            <a:endParaRPr lang="fr-CH" b="1" dirty="0"/>
          </a:p>
          <a:p>
            <a:pPr>
              <a:tabLst>
                <a:tab pos="363538" algn="l"/>
              </a:tabLst>
            </a:pPr>
            <a:r>
              <a:rPr lang="fr-CH" b="1" dirty="0"/>
              <a:t>	</a:t>
            </a:r>
            <a:endParaRPr lang="fr-CH" dirty="0"/>
          </a:p>
          <a:p>
            <a:pPr>
              <a:tabLst>
                <a:tab pos="363538" algn="l"/>
              </a:tabLst>
            </a:pPr>
            <a:endParaRPr lang="fr-CH" dirty="0"/>
          </a:p>
        </p:txBody>
      </p:sp>
      <p:sp>
        <p:nvSpPr>
          <p:cNvPr id="87072" name="Title 1"/>
          <p:cNvSpPr>
            <a:spLocks/>
          </p:cNvSpPr>
          <p:nvPr/>
        </p:nvSpPr>
        <p:spPr bwMode="auto">
          <a:xfrm>
            <a:off x="261938" y="898525"/>
            <a:ext cx="827087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err="1">
                <a:solidFill>
                  <a:srgbClr val="C00000"/>
                </a:solidFill>
              </a:rPr>
              <a:t>Conséquences</a:t>
            </a:r>
            <a:r>
              <a:rPr lang="en-US" sz="2800" b="1" dirty="0">
                <a:solidFill>
                  <a:srgbClr val="C00000"/>
                </a:solidFill>
              </a:rPr>
              <a:t> du </a:t>
            </a:r>
            <a:r>
              <a:rPr lang="en-US" sz="2800" b="1" dirty="0" err="1">
                <a:solidFill>
                  <a:srgbClr val="C00000"/>
                </a:solidFill>
              </a:rPr>
              <a:t>changement</a:t>
            </a:r>
            <a:r>
              <a:rPr lang="en-US" sz="2800" b="1" dirty="0">
                <a:solidFill>
                  <a:srgbClr val="C00000"/>
                </a:solidFill>
              </a:rPr>
              <a:t> de </a:t>
            </a:r>
            <a:r>
              <a:rPr lang="en-US" sz="2800" b="1" dirty="0" err="1">
                <a:solidFill>
                  <a:srgbClr val="C00000"/>
                </a:solidFill>
              </a:rPr>
              <a:t>système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2800" b="1" dirty="0">
                <a:solidFill>
                  <a:srgbClr val="C00000"/>
                </a:solidFill>
              </a:rPr>
              <a:t>pour la </a:t>
            </a:r>
            <a:r>
              <a:rPr lang="en-US" sz="2800" b="1" dirty="0" err="1">
                <a:solidFill>
                  <a:srgbClr val="C00000"/>
                </a:solidFill>
              </a:rPr>
              <a:t>péréquation</a:t>
            </a:r>
            <a:r>
              <a:rPr lang="en-US" sz="2800" b="1" dirty="0">
                <a:solidFill>
                  <a:srgbClr val="C00000"/>
                </a:solidFill>
              </a:rPr>
              <a:t> </a:t>
            </a:r>
            <a:r>
              <a:rPr lang="en-US" sz="2800" b="1" dirty="0" err="1">
                <a:solidFill>
                  <a:srgbClr val="C00000"/>
                </a:solidFill>
              </a:rPr>
              <a:t>financière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C92FBBBB-93B8-4D54-A214-B830FFF829B2}" type="slidenum">
              <a:rPr lang="fr-CH" sz="8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fr-CH" sz="800" b="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066" name="Titre 1"/>
          <p:cNvSpPr>
            <a:spLocks noGrp="1"/>
          </p:cNvSpPr>
          <p:nvPr>
            <p:ph type="title" idx="4294967295"/>
          </p:nvPr>
        </p:nvSpPr>
        <p:spPr>
          <a:xfrm>
            <a:off x="179388" y="947738"/>
            <a:ext cx="8785225" cy="865187"/>
          </a:xfrm>
        </p:spPr>
        <p:txBody>
          <a:bodyPr/>
          <a:lstStyle/>
          <a:p>
            <a:pPr eaLnBrk="1" hangingPunct="1"/>
            <a:r>
              <a:rPr lang="fr-CH" sz="2800" dirty="0" smtClean="0">
                <a:solidFill>
                  <a:srgbClr val="C00000"/>
                </a:solidFill>
                <a:latin typeface="Arial" charset="0"/>
              </a:rPr>
              <a:t>Résumé des coûts du changement de système</a:t>
            </a:r>
            <a:r>
              <a:rPr lang="fr-CH" sz="2200" dirty="0" smtClean="0">
                <a:latin typeface="Arial" charset="0"/>
              </a:rPr>
              <a:t/>
            </a:r>
            <a:br>
              <a:rPr lang="fr-CH" sz="2200" dirty="0" smtClean="0">
                <a:latin typeface="Arial" charset="0"/>
              </a:rPr>
            </a:br>
            <a:r>
              <a:rPr lang="fr-CH" sz="2200" dirty="0" smtClean="0">
                <a:solidFill>
                  <a:srgbClr val="C00000"/>
                </a:solidFill>
                <a:latin typeface="Arial" charset="0"/>
              </a:rPr>
              <a:t>Tableau récapitulatif</a:t>
            </a:r>
          </a:p>
        </p:txBody>
      </p:sp>
      <p:graphicFrame>
        <p:nvGraphicFramePr>
          <p:cNvPr id="68662" name="Group 54"/>
          <p:cNvGraphicFramePr>
            <a:graphicFrameLocks noGrp="1"/>
          </p:cNvGraphicFramePr>
          <p:nvPr/>
        </p:nvGraphicFramePr>
        <p:xfrm>
          <a:off x="468313" y="2060575"/>
          <a:ext cx="8496300" cy="4418014"/>
        </p:xfrm>
        <a:graphic>
          <a:graphicData uri="http://schemas.openxmlformats.org/drawingml/2006/table">
            <a:tbl>
              <a:tblPr/>
              <a:tblGrid>
                <a:gridCol w="3440112"/>
                <a:gridCol w="996950"/>
                <a:gridCol w="1000125"/>
                <a:gridCol w="1089025"/>
                <a:gridCol w="969963"/>
                <a:gridCol w="1000125"/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Tableau récapitulatif (en </a:t>
                      </a:r>
                      <a:r>
                        <a:rPr kumimoji="0" lang="fr-FR" altLang="ja-JP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mios</a:t>
                      </a: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 de francs)</a:t>
                      </a:r>
                      <a:endParaRPr kumimoji="0" lang="fr-FR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Conf.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Canton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Communes</a:t>
                      </a:r>
                      <a:endParaRPr kumimoji="0" lang="fr-FR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Paroisses</a:t>
                      </a:r>
                      <a:endParaRPr kumimoji="0" lang="fr-FR" altLang="ja-JP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Total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Recettes fiscales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1.20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5.60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-13.60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0.60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-6.20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5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Péréquation Confédération/Cantons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-7.4</a:t>
                      </a:r>
                      <a:endParaRPr kumimoji="0" lang="fr-FR" altLang="ja-JP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0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Charges administratives 5 EPT à 150'000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-0.75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 </a:t>
                      </a:r>
                      <a:endParaRPr kumimoji="0" lang="fr-FR" altLang="ja-JP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Total général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1.20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-2.55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-13.60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0.60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S Mincho" pitchFamily="49" charset="-128"/>
                          <a:cs typeface="Times New Roman" pitchFamily="18" charset="0"/>
                        </a:rPr>
                        <a:t>- 15,55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fr-F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8117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85750"/>
            <a:ext cx="2184400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8118" name="Rectangle 9"/>
          <p:cNvSpPr>
            <a:spLocks noChangeArrowheads="1"/>
          </p:cNvSpPr>
          <p:nvPr/>
        </p:nvSpPr>
        <p:spPr bwMode="auto">
          <a:xfrm flipV="1">
            <a:off x="0" y="0"/>
            <a:ext cx="6072188" cy="785813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rot="10800000"/>
          <a:lstStyle/>
          <a:p>
            <a:pPr>
              <a:tabLst>
                <a:tab pos="363538" algn="l"/>
              </a:tabLst>
            </a:pPr>
            <a:endParaRPr lang="fr-CH" b="1" dirty="0"/>
          </a:p>
          <a:p>
            <a:pPr>
              <a:tabLst>
                <a:tab pos="363538" algn="l"/>
              </a:tabLst>
            </a:pPr>
            <a:endParaRPr lang="fr-CH" dirty="0"/>
          </a:p>
          <a:p>
            <a:pPr>
              <a:tabLst>
                <a:tab pos="363538" algn="l"/>
              </a:tabLst>
            </a:pPr>
            <a:endParaRPr lang="fr-CH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115704E-29B0-4D05-B3B2-E170988D1502}" type="slidenum">
              <a:rPr lang="fr-CH" sz="8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fr-CH" sz="800" b="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8" name="Espace réservé du contenu 2"/>
          <p:cNvSpPr>
            <a:spLocks noGrp="1"/>
          </p:cNvSpPr>
          <p:nvPr>
            <p:ph idx="1"/>
          </p:nvPr>
        </p:nvSpPr>
        <p:spPr>
          <a:xfrm>
            <a:off x="684213" y="1484313"/>
            <a:ext cx="8208962" cy="4708525"/>
          </a:xfrm>
        </p:spPr>
        <p:txBody>
          <a:bodyPr/>
          <a:lstStyle/>
          <a:p>
            <a:pPr marL="176213" indent="-176213" algn="ctr" eaLnBrk="1" hangingPunct="1">
              <a:buFont typeface="Arial" charset="0"/>
              <a:buNone/>
            </a:pPr>
            <a:r>
              <a:rPr lang="fr-CH" sz="3200" b="1" dirty="0" smtClean="0">
                <a:solidFill>
                  <a:srgbClr val="C00000"/>
                </a:solidFill>
                <a:latin typeface="Arial" charset="0"/>
              </a:rPr>
              <a:t>Le contre-projet du Parlement </a:t>
            </a:r>
            <a:br>
              <a:rPr lang="fr-CH" sz="3200" b="1" dirty="0" smtClean="0">
                <a:solidFill>
                  <a:srgbClr val="C00000"/>
                </a:solidFill>
                <a:latin typeface="Arial" charset="0"/>
              </a:rPr>
            </a:br>
            <a:r>
              <a:rPr lang="fr-CH" sz="3200" b="1" dirty="0" smtClean="0">
                <a:solidFill>
                  <a:srgbClr val="C00000"/>
                </a:solidFill>
                <a:latin typeface="Arial" charset="0"/>
              </a:rPr>
              <a:t>et du Gouvernement</a:t>
            </a:r>
          </a:p>
          <a:p>
            <a:pPr marL="176213" indent="-176213" eaLnBrk="1" hangingPunct="1">
              <a:buFont typeface="Arial" charset="0"/>
              <a:buNone/>
            </a:pPr>
            <a:endParaRPr lang="fr-CH" sz="1200" b="1" dirty="0" smtClean="0">
              <a:solidFill>
                <a:srgbClr val="FF3300"/>
              </a:solidFill>
              <a:latin typeface="Arial" charset="0"/>
            </a:endParaRPr>
          </a:p>
          <a:p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Maintien du système actuel</a:t>
            </a:r>
          </a:p>
          <a:p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Mais le Gouvernement et le Parlement sont appelés à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vérifier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au moins une fois par législature si le taux de rétrocession de </a:t>
            </a:r>
            <a:r>
              <a:rPr lang="fr-CH" dirty="0" smtClean="0">
                <a:latin typeface="Arial" panose="020B0604020202020204" pitchFamily="34" charset="0"/>
                <a:cs typeface="Arial" panose="020B0604020202020204" pitchFamily="34" charset="0"/>
              </a:rPr>
              <a:t>4,5% </a:t>
            </a:r>
            <a:r>
              <a:rPr lang="fr-CH" dirty="0">
                <a:latin typeface="Arial" panose="020B0604020202020204" pitchFamily="34" charset="0"/>
                <a:cs typeface="Arial" panose="020B0604020202020204" pitchFamily="34" charset="0"/>
              </a:rPr>
              <a:t>est encore valable et, cas échéant, de le renégocier avec la France, sous l’égide de la Confédération</a:t>
            </a:r>
          </a:p>
        </p:txBody>
      </p:sp>
      <p:sp>
        <p:nvSpPr>
          <p:cNvPr id="34820" name="Rectangle 9"/>
          <p:cNvSpPr>
            <a:spLocks noChangeArrowheads="1"/>
          </p:cNvSpPr>
          <p:nvPr/>
        </p:nvSpPr>
        <p:spPr bwMode="auto">
          <a:xfrm flipV="1">
            <a:off x="0" y="0"/>
            <a:ext cx="6072188" cy="785813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rot="10800000"/>
          <a:lstStyle/>
          <a:p>
            <a:endParaRPr lang="fr-CH"/>
          </a:p>
        </p:txBody>
      </p:sp>
      <p:pic>
        <p:nvPicPr>
          <p:cNvPr id="3482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85750"/>
            <a:ext cx="2184400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342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9788" y="6381750"/>
            <a:ext cx="504825" cy="365125"/>
          </a:xfrm>
        </p:spPr>
        <p:txBody>
          <a:bodyPr rtlCol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115704E-29B0-4D05-B3B2-E170988D1502}" type="slidenum">
              <a:rPr lang="fr-CH" sz="8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fr-CH" sz="800" b="0" dirty="0">
              <a:solidFill>
                <a:schemeClr val="tx1">
                  <a:tint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818" name="Espace réservé du contenu 2"/>
          <p:cNvSpPr>
            <a:spLocks noGrp="1"/>
          </p:cNvSpPr>
          <p:nvPr>
            <p:ph idx="1"/>
          </p:nvPr>
        </p:nvSpPr>
        <p:spPr>
          <a:xfrm>
            <a:off x="684213" y="1484313"/>
            <a:ext cx="8208962" cy="4708525"/>
          </a:xfrm>
        </p:spPr>
        <p:txBody>
          <a:bodyPr/>
          <a:lstStyle/>
          <a:p>
            <a:pPr marL="176213" indent="-176213" algn="ctr" eaLnBrk="1" hangingPunct="1">
              <a:buFont typeface="Arial" charset="0"/>
              <a:buNone/>
            </a:pPr>
            <a:r>
              <a:rPr lang="fr-CH" sz="3200" b="1" dirty="0" smtClean="0">
                <a:solidFill>
                  <a:srgbClr val="C00000"/>
                </a:solidFill>
                <a:latin typeface="Arial" charset="0"/>
              </a:rPr>
              <a:t>Voulez-vous payer plus d’impôts ?</a:t>
            </a:r>
          </a:p>
          <a:p>
            <a:pPr marL="176213" indent="-176213" eaLnBrk="1" hangingPunct="1">
              <a:buFont typeface="Arial" charset="0"/>
              <a:buNone/>
            </a:pPr>
            <a:endParaRPr lang="fr-CH" sz="1200" b="1" dirty="0" smtClean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CH" sz="6000" b="1" dirty="0">
                <a:latin typeface="Arial" panose="020B0604020202020204" pitchFamily="34" charset="0"/>
                <a:cs typeface="Arial" panose="020B0604020202020204" pitchFamily="34" charset="0"/>
              </a:rPr>
              <a:t>Non à l’initiative</a:t>
            </a:r>
          </a:p>
          <a:p>
            <a:r>
              <a:rPr lang="fr-CH" sz="6000" b="1" dirty="0">
                <a:latin typeface="Arial" panose="020B0604020202020204" pitchFamily="34" charset="0"/>
                <a:cs typeface="Arial" panose="020B0604020202020204" pitchFamily="34" charset="0"/>
              </a:rPr>
              <a:t>Oui au contre-projet</a:t>
            </a:r>
          </a:p>
        </p:txBody>
      </p:sp>
      <p:sp>
        <p:nvSpPr>
          <p:cNvPr id="34820" name="Rectangle 9"/>
          <p:cNvSpPr>
            <a:spLocks noChangeArrowheads="1"/>
          </p:cNvSpPr>
          <p:nvPr/>
        </p:nvSpPr>
        <p:spPr bwMode="auto">
          <a:xfrm flipV="1">
            <a:off x="0" y="0"/>
            <a:ext cx="6072188" cy="785813"/>
          </a:xfrm>
          <a:prstGeom prst="rect">
            <a:avLst/>
          </a:prstGeom>
          <a:solidFill>
            <a:srgbClr val="C00000"/>
          </a:solidFill>
          <a:ln w="9525" algn="ctr">
            <a:solidFill>
              <a:srgbClr val="C00000"/>
            </a:solidFill>
            <a:round/>
            <a:headEnd/>
            <a:tailEnd/>
          </a:ln>
        </p:spPr>
        <p:txBody>
          <a:bodyPr rot="10800000"/>
          <a:lstStyle/>
          <a:p>
            <a:endParaRPr lang="fr-CH"/>
          </a:p>
        </p:txBody>
      </p:sp>
      <p:pic>
        <p:nvPicPr>
          <p:cNvPr id="3482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38" y="285750"/>
            <a:ext cx="2184400" cy="34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217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S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5866</TotalTime>
  <Words>416</Words>
  <Application>Microsoft Office PowerPoint</Application>
  <PresentationFormat>Affichage à l'écran (4:3)</PresentationFormat>
  <Paragraphs>144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MS Mincho</vt:lpstr>
      <vt:lpstr>ＭＳ Ｐゴシック</vt:lpstr>
      <vt:lpstr>Arial</vt:lpstr>
      <vt:lpstr>Book Antiqua</vt:lpstr>
      <vt:lpstr>Calibri</vt:lpstr>
      <vt:lpstr>Times New Roman</vt:lpstr>
      <vt:lpstr>Verdana</vt:lpstr>
      <vt:lpstr>DSAS</vt:lpstr>
      <vt:lpstr>1_DSAS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Résumé des coûts du changement de système Tableau récapitulatif</vt:lpstr>
      <vt:lpstr>Présentation PowerPoint</vt:lpstr>
      <vt:lpstr>Présentation PowerPoint</vt:lpstr>
    </vt:vector>
  </TitlesOfParts>
  <Company>Etat de Neuchâtel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Robertc</dc:creator>
  <cp:lastModifiedBy>Chevrolet Karen</cp:lastModifiedBy>
  <cp:revision>384</cp:revision>
  <cp:lastPrinted>2015-05-18T13:23:16Z</cp:lastPrinted>
  <dcterms:created xsi:type="dcterms:W3CDTF">2012-12-03T17:05:19Z</dcterms:created>
  <dcterms:modified xsi:type="dcterms:W3CDTF">2015-05-26T07:13:02Z</dcterms:modified>
</cp:coreProperties>
</file>