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54" r:id="rId2"/>
  </p:sldMasterIdLst>
  <p:notesMasterIdLst>
    <p:notesMasterId r:id="rId13"/>
  </p:notesMasterIdLst>
  <p:handoutMasterIdLst>
    <p:handoutMasterId r:id="rId14"/>
  </p:handoutMasterIdLst>
  <p:sldIdLst>
    <p:sldId id="384" r:id="rId3"/>
    <p:sldId id="439" r:id="rId4"/>
    <p:sldId id="440" r:id="rId5"/>
    <p:sldId id="437" r:id="rId6"/>
    <p:sldId id="438" r:id="rId7"/>
    <p:sldId id="430" r:id="rId8"/>
    <p:sldId id="434" r:id="rId9"/>
    <p:sldId id="441" r:id="rId10"/>
    <p:sldId id="444" r:id="rId11"/>
    <p:sldId id="443" r:id="rId12"/>
  </p:sldIdLst>
  <p:sldSz cx="9144000" cy="6858000" type="screen4x3"/>
  <p:notesSz cx="9944100" cy="6805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013DFF"/>
    <a:srgbClr val="CCFFFF"/>
    <a:srgbClr val="6B6BCF"/>
    <a:srgbClr val="3333FF"/>
    <a:srgbClr val="8BA7FF"/>
    <a:srgbClr val="0066FF"/>
    <a:srgbClr val="0000CC"/>
    <a:srgbClr val="66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56" autoAdjust="0"/>
    <p:restoredTop sz="92209" autoAdjust="0"/>
  </p:normalViewPr>
  <p:slideViewPr>
    <p:cSldViewPr>
      <p:cViewPr varScale="1">
        <p:scale>
          <a:sx n="80" d="100"/>
          <a:sy n="80" d="100"/>
        </p:scale>
        <p:origin x="151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1368" y="-84"/>
      </p:cViewPr>
      <p:guideLst>
        <p:guide orient="horz" pos="2144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4307872" cy="34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3" rIns="91524" bIns="4576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H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3910" y="2"/>
            <a:ext cx="4307872" cy="34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3" rIns="91524" bIns="457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H" dirty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6463869"/>
            <a:ext cx="4307872" cy="340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3" rIns="91524" bIns="4576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H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3910" y="6463869"/>
            <a:ext cx="4307872" cy="340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3" rIns="91524" bIns="4576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6C41C7B-F8D9-4E81-87CF-A0461CC4A073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4307872" cy="34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3" rIns="91524" bIns="4576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H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3910" y="2"/>
            <a:ext cx="4307872" cy="34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3" rIns="91524" bIns="457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H" dirty="0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0250" y="509588"/>
            <a:ext cx="3405188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951" y="3232481"/>
            <a:ext cx="7956209" cy="3062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3" rIns="91524" bIns="45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noProof="0" smtClean="0"/>
              <a:t>Cliquez pour modifier les styles du texte du masque</a:t>
            </a:r>
          </a:p>
          <a:p>
            <a:pPr lvl="1"/>
            <a:r>
              <a:rPr lang="fr-CH" noProof="0" smtClean="0"/>
              <a:t>Deuxième niveau</a:t>
            </a:r>
          </a:p>
          <a:p>
            <a:pPr lvl="2"/>
            <a:r>
              <a:rPr lang="fr-CH" noProof="0" smtClean="0"/>
              <a:t>Troisième niveau</a:t>
            </a:r>
          </a:p>
          <a:p>
            <a:pPr lvl="3"/>
            <a:r>
              <a:rPr lang="fr-CH" noProof="0" smtClean="0"/>
              <a:t>Quatrième niveau</a:t>
            </a:r>
          </a:p>
          <a:p>
            <a:pPr lvl="4"/>
            <a:r>
              <a:rPr lang="fr-CH" noProof="0" smtClean="0"/>
              <a:t>Cinquième niveau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463869"/>
            <a:ext cx="4307872" cy="340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3" rIns="91524" bIns="4576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H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3910" y="6463869"/>
            <a:ext cx="4307872" cy="340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3" rIns="91524" bIns="4576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B22D137-5638-4C94-82AD-E8C002CFCEF4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dirty="0" smtClean="0"/>
              <a:t>Ajouter un photo 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0F29B5-E652-432D-9C63-A5664DABF918}" type="slidenum">
              <a:rPr lang="fr-CH" smtClean="0"/>
              <a:pPr/>
              <a:t>1</a:t>
            </a:fld>
            <a:endParaRPr lang="fr-CH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dirty="0" smtClean="0"/>
              <a:t>Ajouter un photo 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0F29B5-E652-432D-9C63-A5664DABF918}" type="slidenum">
              <a:rPr lang="fr-CH" smtClean="0"/>
              <a:pPr/>
              <a:t>3</a:t>
            </a:fld>
            <a:endParaRPr lang="fr-CH" dirty="0" smtClean="0"/>
          </a:p>
        </p:txBody>
      </p:sp>
    </p:spTree>
    <p:extLst>
      <p:ext uri="{BB962C8B-B14F-4D97-AF65-F5344CB8AC3E}">
        <p14:creationId xmlns:p14="http://schemas.microsoft.com/office/powerpoint/2010/main" val="4006054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22D137-5638-4C94-82AD-E8C002CFCEF4}" type="slidenum">
              <a:rPr lang="fr-CH" smtClean="0"/>
              <a:pPr>
                <a:defRPr/>
              </a:pPr>
              <a:t>6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895685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dirty="0" smtClean="0"/>
              <a:t>Ajouter un photo 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0F29B5-E652-432D-9C63-A5664DABF918}" type="slidenum">
              <a:rPr lang="fr-CH" smtClean="0"/>
              <a:pPr/>
              <a:t>8</a:t>
            </a:fld>
            <a:endParaRPr lang="fr-CH" dirty="0" smtClean="0"/>
          </a:p>
        </p:txBody>
      </p:sp>
    </p:spTree>
    <p:extLst>
      <p:ext uri="{BB962C8B-B14F-4D97-AF65-F5344CB8AC3E}">
        <p14:creationId xmlns:p14="http://schemas.microsoft.com/office/powerpoint/2010/main" val="1854033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dirty="0" smtClean="0"/>
              <a:t>Ajouter un photo 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0F29B5-E652-432D-9C63-A5664DABF918}" type="slidenum">
              <a:rPr lang="fr-CH" smtClean="0"/>
              <a:pPr/>
              <a:t>9</a:t>
            </a:fld>
            <a:endParaRPr lang="fr-CH" dirty="0" smtClean="0"/>
          </a:p>
        </p:txBody>
      </p:sp>
    </p:spTree>
    <p:extLst>
      <p:ext uri="{BB962C8B-B14F-4D97-AF65-F5344CB8AC3E}">
        <p14:creationId xmlns:p14="http://schemas.microsoft.com/office/powerpoint/2010/main" val="1494780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dirty="0" smtClean="0"/>
              <a:t>Ajouter un photo </a:t>
            </a: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0F29B5-E652-432D-9C63-A5664DABF918}" type="slidenum">
              <a:rPr lang="fr-CH" smtClean="0"/>
              <a:pPr/>
              <a:t>10</a:t>
            </a:fld>
            <a:endParaRPr lang="fr-CH" dirty="0" smtClean="0"/>
          </a:p>
        </p:txBody>
      </p:sp>
    </p:spTree>
    <p:extLst>
      <p:ext uri="{BB962C8B-B14F-4D97-AF65-F5344CB8AC3E}">
        <p14:creationId xmlns:p14="http://schemas.microsoft.com/office/powerpoint/2010/main" val="169147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Cliquez pour modifier le style du titre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fr-CH"/>
              <a:t>Cliquez pour modifier le style des sous-titres du masque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re et graphique ou organigramme hiérarc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225262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431484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9468830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re et graphique ou organigramme hiérarc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 dirty="0" smtClean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 dirty="0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4348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Cliquez pour modifier le style du titre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fr-CH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349190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524778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338227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40" r:id="rId2"/>
    <p:sldLayoutId id="2147483749" r:id="rId3"/>
    <p:sldLayoutId id="2147483750" r:id="rId4"/>
    <p:sldLayoutId id="2147483751" r:id="rId5"/>
    <p:sldLayoutId id="2147483753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506043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1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ChangeArrowheads="1"/>
          </p:cNvSpPr>
          <p:nvPr/>
        </p:nvSpPr>
        <p:spPr bwMode="auto">
          <a:xfrm flipV="1">
            <a:off x="323528" y="4036436"/>
            <a:ext cx="2879725" cy="28800"/>
          </a:xfrm>
          <a:prstGeom prst="rect">
            <a:avLst/>
          </a:prstGeom>
          <a:gradFill rotWithShape="1">
            <a:gsLst>
              <a:gs pos="0">
                <a:srgbClr val="000080"/>
              </a:gs>
              <a:gs pos="100000">
                <a:srgbClr val="00003B">
                  <a:alpha val="5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5128" name="Text Box 12"/>
          <p:cNvSpPr txBox="1">
            <a:spLocks noChangeArrowheads="1"/>
          </p:cNvSpPr>
          <p:nvPr/>
        </p:nvSpPr>
        <p:spPr bwMode="auto">
          <a:xfrm>
            <a:off x="179512" y="4653136"/>
            <a:ext cx="896448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H" sz="3400" dirty="0" smtClean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Présentation de </a:t>
            </a:r>
          </a:p>
          <a:p>
            <a:r>
              <a:rPr lang="fr-CH" sz="3400" dirty="0" smtClean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FIDAG audit SA </a:t>
            </a:r>
          </a:p>
          <a:p>
            <a:r>
              <a:rPr lang="fr-CH" sz="2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Novembre 2017 </a:t>
            </a:r>
            <a:endParaRPr lang="fr-CH" sz="2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4698" y="2919422"/>
            <a:ext cx="2302818" cy="100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 descr="finance.jpg"/>
          <p:cNvPicPr>
            <a:picLocks noChangeAspect="1"/>
          </p:cNvPicPr>
          <p:nvPr/>
        </p:nvPicPr>
        <p:blipFill>
          <a:blip r:embed="rId4" cstate="print"/>
          <a:srcRect l="9211"/>
          <a:stretch>
            <a:fillRect/>
          </a:stretch>
        </p:blipFill>
        <p:spPr>
          <a:xfrm>
            <a:off x="3347864" y="0"/>
            <a:ext cx="5788460" cy="6858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ChangeArrowheads="1"/>
          </p:cNvSpPr>
          <p:nvPr/>
        </p:nvSpPr>
        <p:spPr bwMode="auto">
          <a:xfrm flipV="1">
            <a:off x="5910655" y="6669360"/>
            <a:ext cx="2879725" cy="28800"/>
          </a:xfrm>
          <a:prstGeom prst="rect">
            <a:avLst/>
          </a:prstGeom>
          <a:gradFill rotWithShape="1">
            <a:gsLst>
              <a:gs pos="0">
                <a:srgbClr val="000080"/>
              </a:gs>
              <a:gs pos="100000">
                <a:srgbClr val="00003B">
                  <a:alpha val="5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5517232"/>
            <a:ext cx="2302818" cy="100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251520" y="2859614"/>
            <a:ext cx="889248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863" lvl="1" algn="ctr" defTabSz="757238" eaLnBrk="0" hangingPunct="0"/>
            <a:r>
              <a:rPr lang="fr-CH" sz="3400" dirty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Modalités possibles de suivi  </a:t>
            </a:r>
          </a:p>
        </p:txBody>
      </p:sp>
    </p:spTree>
    <p:extLst>
      <p:ext uri="{BB962C8B-B14F-4D97-AF65-F5344CB8AC3E}">
        <p14:creationId xmlns:p14="http://schemas.microsoft.com/office/powerpoint/2010/main" val="357366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-27383"/>
            <a:ext cx="9144000" cy="288032"/>
          </a:xfrm>
          <a:prstGeom prst="rect">
            <a:avLst/>
          </a:prstGeom>
          <a:gradFill flip="none" rotWithShape="1">
            <a:gsLst>
              <a:gs pos="0">
                <a:srgbClr val="013DFF"/>
              </a:gs>
              <a:gs pos="100000">
                <a:schemeClr val="bg1"/>
              </a:gs>
              <a:gs pos="100000">
                <a:srgbClr val="CDD8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ea typeface="Batang" pitchFamily="18" charset="-127"/>
                <a:cs typeface="Segoe UI" panose="020B0502040204020203" pitchFamily="34" charset="0"/>
              </a:rPr>
              <a:t>FIDAG</a:t>
            </a:r>
            <a:r>
              <a:rPr kumimoji="0" lang="fr-FR" sz="16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ea typeface="Batang" pitchFamily="18" charset="-127"/>
                <a:cs typeface="Segoe UI" panose="020B0502040204020203" pitchFamily="34" charset="0"/>
              </a:rPr>
              <a:t> Audit SA </a:t>
            </a:r>
            <a:endParaRPr kumimoji="0" lang="fr-FR" sz="1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egoe UI" panose="020B0502040204020203" pitchFamily="34" charset="0"/>
              <a:ea typeface="Batang" pitchFamily="18" charset="-127"/>
              <a:cs typeface="Segoe UI" panose="020B0502040204020203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95286" y="476672"/>
            <a:ext cx="8281169" cy="2600789"/>
          </a:xfrm>
          <a:prstGeom prst="rect">
            <a:avLst/>
          </a:prstGeom>
          <a:noFill/>
          <a:ln w="9525">
            <a:solidFill>
              <a:schemeClr val="accent3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square" lIns="76275" tIns="38138" rIns="76275" bIns="38138">
            <a:spAutoFit/>
          </a:bodyPr>
          <a:lstStyle/>
          <a:p>
            <a:pPr defTabSz="757238" eaLnBrk="0" hangingPunct="0">
              <a:spcAft>
                <a:spcPts val="1200"/>
              </a:spcAft>
            </a:pPr>
            <a:r>
              <a:rPr lang="fr-CH" sz="2000" dirty="0" smtClean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Sommaire </a:t>
            </a:r>
            <a:endParaRPr lang="fr-FR" sz="2000" dirty="0">
              <a:solidFill>
                <a:schemeClr val="accent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defTabSz="757238" eaLnBrk="0" hangingPunct="0"/>
            <a:endParaRPr lang="fr-FR" sz="700" b="1" dirty="0">
              <a:solidFill>
                <a:schemeClr val="accent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15913" lvl="1" indent="-136525" defTabSz="757238" eaLnBrk="0" hangingPunct="0">
              <a:buFont typeface="Wingdings" pitchFamily="2" charset="2"/>
              <a:buChar char="§"/>
            </a:pPr>
            <a:r>
              <a:rPr lang="fr-CH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Présentation de FIDAG Audit SA et Fiduciaire </a:t>
            </a:r>
            <a:r>
              <a:rPr lang="fr-CH" sz="14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Juravenir</a:t>
            </a:r>
            <a:r>
              <a:rPr lang="fr-CH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SA </a:t>
            </a:r>
          </a:p>
          <a:p>
            <a:pPr marL="315913" lvl="1" indent="-136525" defTabSz="757238" eaLnBrk="0" hangingPunct="0">
              <a:buFont typeface="Wingdings" pitchFamily="2" charset="2"/>
              <a:buChar char="§"/>
            </a:pPr>
            <a:endParaRPr lang="fr-CH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15913" lvl="1" indent="-136525" defTabSz="757238" eaLnBrk="0" hangingPunct="0">
              <a:buFont typeface="Wingdings" pitchFamily="2" charset="2"/>
              <a:buChar char="§"/>
            </a:pPr>
            <a:r>
              <a:rPr lang="fr-CH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Expériences dans le domaine du MCH2 </a:t>
            </a:r>
          </a:p>
          <a:p>
            <a:pPr marL="315913" lvl="1" indent="-136525" defTabSz="757238" eaLnBrk="0" hangingPunct="0">
              <a:buFont typeface="Wingdings" pitchFamily="2" charset="2"/>
              <a:buChar char="§"/>
            </a:pPr>
            <a:endParaRPr lang="fr-CH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15913" lvl="1" indent="-136525" defTabSz="757238" eaLnBrk="0" hangingPunct="0">
              <a:buFont typeface="Wingdings" pitchFamily="2" charset="2"/>
              <a:buChar char="§"/>
            </a:pPr>
            <a:r>
              <a:rPr lang="fr-CH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Concept de formation initiale </a:t>
            </a:r>
          </a:p>
          <a:p>
            <a:pPr marL="315913" lvl="1" indent="-136525" defTabSz="757238" eaLnBrk="0" hangingPunct="0">
              <a:buFont typeface="Wingdings" pitchFamily="2" charset="2"/>
              <a:buChar char="§"/>
            </a:pPr>
            <a:endParaRPr lang="fr-CH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15913" lvl="1" indent="-136525" defTabSz="757238" eaLnBrk="0" hangingPunct="0">
              <a:buFont typeface="Wingdings" pitchFamily="2" charset="2"/>
              <a:buChar char="§"/>
            </a:pPr>
            <a:r>
              <a:rPr lang="fr-CH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Modalités possibles de suivi  </a:t>
            </a:r>
            <a:endParaRPr lang="fr-CH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15913" lvl="1" indent="-136525" defTabSz="757238" eaLnBrk="0" hangingPunct="0">
              <a:buFont typeface="Wingdings" pitchFamily="2" charset="2"/>
              <a:buChar char="§"/>
            </a:pPr>
            <a:endParaRPr lang="fr-CH" sz="1400" dirty="0">
              <a:solidFill>
                <a:srgbClr val="29292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15913" lvl="1" indent="-136525" defTabSz="757238" eaLnBrk="0" hangingPunct="0">
              <a:buFont typeface="Wingdings" pitchFamily="2" charset="2"/>
              <a:buChar char="§"/>
            </a:pPr>
            <a:endParaRPr lang="fr-CH" sz="1500" dirty="0">
              <a:solidFill>
                <a:srgbClr val="29292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82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ChangeArrowheads="1"/>
          </p:cNvSpPr>
          <p:nvPr/>
        </p:nvSpPr>
        <p:spPr bwMode="auto">
          <a:xfrm flipV="1">
            <a:off x="5910655" y="6669360"/>
            <a:ext cx="2879725" cy="28800"/>
          </a:xfrm>
          <a:prstGeom prst="rect">
            <a:avLst/>
          </a:prstGeom>
          <a:gradFill rotWithShape="1">
            <a:gsLst>
              <a:gs pos="0">
                <a:srgbClr val="000080"/>
              </a:gs>
              <a:gs pos="100000">
                <a:srgbClr val="00003B">
                  <a:alpha val="5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5128" name="Text Box 12"/>
          <p:cNvSpPr txBox="1">
            <a:spLocks noChangeArrowheads="1"/>
          </p:cNvSpPr>
          <p:nvPr/>
        </p:nvSpPr>
        <p:spPr bwMode="auto">
          <a:xfrm>
            <a:off x="-684584" y="2348880"/>
            <a:ext cx="896448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9388" lvl="1" algn="ctr" defTabSz="757238" eaLnBrk="0" hangingPunct="0"/>
            <a:r>
              <a:rPr lang="fr-CH" sz="3400" dirty="0" smtClean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Présentation de : 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5517232"/>
            <a:ext cx="2302818" cy="100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2339752" y="3082315"/>
            <a:ext cx="5940152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36588" lvl="1" indent="-457200" defTabSz="757238" eaLnBrk="0" hangingPunct="0">
              <a:buFontTx/>
              <a:buChar char="-"/>
            </a:pPr>
            <a:r>
              <a:rPr lang="fr-CH" sz="3400" dirty="0" smtClean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FIDAG </a:t>
            </a:r>
            <a:r>
              <a:rPr lang="fr-CH" sz="3400" dirty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Audit </a:t>
            </a:r>
            <a:r>
              <a:rPr lang="fr-CH" sz="3400" dirty="0" smtClean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SA</a:t>
            </a:r>
          </a:p>
          <a:p>
            <a:pPr marL="636588" lvl="1" indent="-457200" defTabSz="757238" eaLnBrk="0" hangingPunct="0">
              <a:buFontTx/>
              <a:buChar char="-"/>
            </a:pPr>
            <a:r>
              <a:rPr lang="fr-CH" sz="3400" dirty="0" smtClean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Fiduciaire </a:t>
            </a:r>
            <a:r>
              <a:rPr lang="fr-CH" sz="3400" dirty="0" err="1" smtClean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Juravenir</a:t>
            </a:r>
            <a:r>
              <a:rPr lang="fr-CH" sz="3400" dirty="0" smtClean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CH" sz="3400" dirty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SA </a:t>
            </a:r>
          </a:p>
        </p:txBody>
      </p:sp>
    </p:spTree>
    <p:extLst>
      <p:ext uri="{BB962C8B-B14F-4D97-AF65-F5344CB8AC3E}">
        <p14:creationId xmlns:p14="http://schemas.microsoft.com/office/powerpoint/2010/main" val="90266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-27383"/>
            <a:ext cx="9144000" cy="288032"/>
          </a:xfrm>
          <a:prstGeom prst="rect">
            <a:avLst/>
          </a:prstGeom>
          <a:gradFill flip="none" rotWithShape="1">
            <a:gsLst>
              <a:gs pos="0">
                <a:srgbClr val="013DFF"/>
              </a:gs>
              <a:gs pos="100000">
                <a:schemeClr val="bg1"/>
              </a:gs>
              <a:gs pos="100000">
                <a:srgbClr val="CDD8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ea typeface="Batang" pitchFamily="18" charset="-127"/>
                <a:cs typeface="Segoe UI" panose="020B0502040204020203" pitchFamily="34" charset="0"/>
              </a:rPr>
              <a:t>FIDAG</a:t>
            </a:r>
            <a:r>
              <a:rPr kumimoji="0" lang="fr-FR" sz="16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ea typeface="Batang" pitchFamily="18" charset="-127"/>
                <a:cs typeface="Segoe UI" panose="020B0502040204020203" pitchFamily="34" charset="0"/>
              </a:rPr>
              <a:t> Audit SA </a:t>
            </a:r>
            <a:endParaRPr kumimoji="0" lang="fr-FR" sz="1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egoe UI" panose="020B0502040204020203" pitchFamily="34" charset="0"/>
              <a:ea typeface="Batang" pitchFamily="18" charset="-127"/>
              <a:cs typeface="Segoe UI" panose="020B0502040204020203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95287" y="476672"/>
            <a:ext cx="4140000" cy="6047886"/>
          </a:xfrm>
          <a:prstGeom prst="rect">
            <a:avLst/>
          </a:prstGeom>
          <a:noFill/>
          <a:ln w="9525">
            <a:solidFill>
              <a:schemeClr val="accent3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lIns="76275" tIns="38138" rIns="76275" bIns="38138">
            <a:spAutoFit/>
          </a:bodyPr>
          <a:lstStyle/>
          <a:p>
            <a:pPr defTabSz="757238" eaLnBrk="0" hangingPunct="0">
              <a:spcAft>
                <a:spcPts val="1200"/>
              </a:spcAft>
            </a:pPr>
            <a:r>
              <a:rPr lang="fr-CH" sz="2000" dirty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FIDAG Audit – Un choix réfléchi</a:t>
            </a:r>
            <a:endParaRPr lang="fr-FR" sz="2000" dirty="0">
              <a:solidFill>
                <a:schemeClr val="accent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defTabSz="757238" eaLnBrk="0" hangingPunct="0"/>
            <a:endParaRPr lang="fr-FR" sz="700" b="1" dirty="0">
              <a:solidFill>
                <a:schemeClr val="accent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15913" lvl="1" indent="-136525" defTabSz="757238" eaLnBrk="0" hangingPunct="0">
              <a:buFont typeface="Wingdings" pitchFamily="2" charset="2"/>
              <a:buChar char="§"/>
            </a:pPr>
            <a:r>
              <a:rPr lang="fr-CH" sz="1400" dirty="0">
                <a:latin typeface="Segoe UI" panose="020B0502040204020203" pitchFamily="34" charset="0"/>
                <a:cs typeface="Segoe UI" panose="020B0502040204020203" pitchFamily="34" charset="0"/>
              </a:rPr>
              <a:t>FIDAG Audit </a:t>
            </a:r>
            <a:r>
              <a:rPr lang="fr-CH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SA est </a:t>
            </a:r>
            <a:r>
              <a:rPr lang="fr-CH" sz="1400" dirty="0">
                <a:latin typeface="Segoe UI" panose="020B0502040204020203" pitchFamily="34" charset="0"/>
                <a:cs typeface="Segoe UI" panose="020B0502040204020203" pitchFamily="34" charset="0"/>
              </a:rPr>
              <a:t>une fiduciaire romande spécialisée dans les activités d’audit. </a:t>
            </a:r>
            <a:r>
              <a:rPr lang="fr-CH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Elle occupe </a:t>
            </a:r>
            <a:r>
              <a:rPr lang="fr-CH" sz="1400" dirty="0">
                <a:latin typeface="Segoe UI" panose="020B0502040204020203" pitchFamily="34" charset="0"/>
                <a:cs typeface="Segoe UI" panose="020B0502040204020203" pitchFamily="34" charset="0"/>
              </a:rPr>
              <a:t>une position de leader sur le marché des PME en Suisse romande et est un acteur majeur aussi bien dans le contrôle </a:t>
            </a:r>
            <a:r>
              <a:rPr lang="fr-CH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restreint, le </a:t>
            </a:r>
            <a:r>
              <a:rPr lang="fr-CH" sz="1400" dirty="0">
                <a:latin typeface="Segoe UI" panose="020B0502040204020203" pitchFamily="34" charset="0"/>
                <a:cs typeface="Segoe UI" panose="020B0502040204020203" pitchFamily="34" charset="0"/>
              </a:rPr>
              <a:t>contrôle </a:t>
            </a:r>
            <a:r>
              <a:rPr lang="fr-CH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ordinaire que la révision des communes. </a:t>
            </a:r>
            <a:r>
              <a:rPr lang="fr-CH" sz="1400" dirty="0">
                <a:latin typeface="Segoe UI" panose="020B0502040204020203" pitchFamily="34" charset="0"/>
                <a:cs typeface="Segoe UI" panose="020B0502040204020203" pitchFamily="34" charset="0"/>
              </a:rPr>
              <a:t>Elle assume également de nombreux mandats dans le conseil en entreprise et dans l’analyse des processus. </a:t>
            </a:r>
          </a:p>
          <a:p>
            <a:pPr marL="315913" lvl="1" indent="-136525" defTabSz="757238" eaLnBrk="0" hangingPunct="0">
              <a:buFont typeface="Wingdings" pitchFamily="2" charset="2"/>
              <a:buChar char="§"/>
            </a:pPr>
            <a:endParaRPr lang="fr-CH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15913" lvl="1" indent="-136525" defTabSz="757238" eaLnBrk="0" hangingPunct="0">
              <a:buFont typeface="Wingdings" pitchFamily="2" charset="2"/>
              <a:buChar char="§"/>
            </a:pPr>
            <a:r>
              <a:rPr lang="fr-CH" sz="1400" dirty="0">
                <a:latin typeface="Segoe UI" panose="020B0502040204020203" pitchFamily="34" charset="0"/>
                <a:cs typeface="Segoe UI" panose="020B0502040204020203" pitchFamily="34" charset="0"/>
              </a:rPr>
              <a:t>La politique de FIDAG consiste à être en permanence à l’écoute et à la disposition de ses </a:t>
            </a:r>
            <a:r>
              <a:rPr lang="fr-CH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clients, </a:t>
            </a:r>
            <a:r>
              <a:rPr lang="fr-CH" sz="1400" dirty="0">
                <a:latin typeface="Segoe UI" panose="020B0502040204020203" pitchFamily="34" charset="0"/>
                <a:cs typeface="Segoe UI" panose="020B0502040204020203" pitchFamily="34" charset="0"/>
              </a:rPr>
              <a:t>afin d’offrir un service de haute qualité.</a:t>
            </a:r>
          </a:p>
          <a:p>
            <a:pPr marL="315913" lvl="1" indent="-136525" defTabSz="757238" eaLnBrk="0" hangingPunct="0"/>
            <a:endParaRPr lang="fr-CH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15913" lvl="1" indent="-136525" defTabSz="757238" eaLnBrk="0" hangingPunct="0">
              <a:buFont typeface="Wingdings" pitchFamily="2" charset="2"/>
              <a:buChar char="§"/>
            </a:pPr>
            <a:r>
              <a:rPr lang="fr-CH" sz="1400" dirty="0">
                <a:latin typeface="Segoe UI" panose="020B0502040204020203" pitchFamily="34" charset="0"/>
                <a:cs typeface="Segoe UI" panose="020B0502040204020203" pitchFamily="34" charset="0"/>
              </a:rPr>
              <a:t>FIDAG est certifiée ISO 9001, ISO 14001 et Entreprise citoyenne.</a:t>
            </a:r>
          </a:p>
          <a:p>
            <a:pPr marL="315913" lvl="1" indent="-136525" defTabSz="757238" eaLnBrk="0" hangingPunct="0"/>
            <a:endParaRPr lang="fr-CH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15913" lvl="1" indent="-136525" defTabSz="757238" eaLnBrk="0" hangingPunct="0">
              <a:buFont typeface="Wingdings" pitchFamily="2" charset="2"/>
              <a:buChar char="§"/>
            </a:pPr>
            <a:r>
              <a:rPr lang="fr-CH" sz="1400" dirty="0">
                <a:latin typeface="Segoe UI" panose="020B0502040204020203" pitchFamily="34" charset="0"/>
                <a:cs typeface="Segoe UI" panose="020B0502040204020203" pitchFamily="34" charset="0"/>
              </a:rPr>
              <a:t>Selon le site </a:t>
            </a:r>
            <a:r>
              <a:rPr lang="fr-CH" sz="1400" i="1" dirty="0">
                <a:latin typeface="Segoe UI" panose="020B0502040204020203" pitchFamily="34" charset="0"/>
                <a:cs typeface="Segoe UI" panose="020B0502040204020203" pitchFamily="34" charset="0"/>
              </a:rPr>
              <a:t>www.wer-revidiert-wen.ch</a:t>
            </a:r>
            <a:r>
              <a:rPr lang="fr-CH" sz="1400" dirty="0">
                <a:latin typeface="Segoe UI" panose="020B0502040204020203" pitchFamily="34" charset="0"/>
                <a:cs typeface="Segoe UI" panose="020B0502040204020203" pitchFamily="34" charset="0"/>
              </a:rPr>
              <a:t>, FIDAG est la 1</a:t>
            </a:r>
            <a:r>
              <a:rPr lang="fr-CH" sz="1400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re</a:t>
            </a:r>
            <a:r>
              <a:rPr lang="fr-CH" sz="1400" dirty="0">
                <a:latin typeface="Segoe UI" panose="020B0502040204020203" pitchFamily="34" charset="0"/>
                <a:cs typeface="Segoe UI" panose="020B0502040204020203" pitchFamily="34" charset="0"/>
              </a:rPr>
              <a:t> société d’audit avec un siège en Suisse romande et la 7</a:t>
            </a:r>
            <a:r>
              <a:rPr lang="fr-CH" sz="1400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  <a:r>
              <a:rPr lang="fr-CH" sz="1400" dirty="0">
                <a:latin typeface="Segoe UI" panose="020B0502040204020203" pitchFamily="34" charset="0"/>
                <a:cs typeface="Segoe UI" panose="020B0502040204020203" pitchFamily="34" charset="0"/>
              </a:rPr>
              <a:t> société d’audit en Suisse en termes de nombre de mandats d’audit.</a:t>
            </a:r>
          </a:p>
          <a:p>
            <a:pPr marL="315913" lvl="1" indent="-136525" defTabSz="757238" eaLnBrk="0" hangingPunct="0">
              <a:buFont typeface="Wingdings" pitchFamily="2" charset="2"/>
              <a:buChar char="§"/>
            </a:pPr>
            <a:endParaRPr lang="fr-CH" sz="1400" dirty="0">
              <a:solidFill>
                <a:srgbClr val="29292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15913" lvl="1" indent="-136525" defTabSz="757238" eaLnBrk="0" hangingPunct="0">
              <a:buFont typeface="Wingdings" pitchFamily="2" charset="2"/>
              <a:buChar char="§"/>
            </a:pPr>
            <a:endParaRPr lang="fr-CH" sz="1500" dirty="0">
              <a:solidFill>
                <a:srgbClr val="29292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14633" y="3539911"/>
            <a:ext cx="4140000" cy="2985433"/>
          </a:xfrm>
          <a:prstGeom prst="rect">
            <a:avLst/>
          </a:prstGeom>
          <a:ln>
            <a:solidFill>
              <a:schemeClr val="accent3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 defTabSz="757238" eaLnBrk="0" hangingPunct="0"/>
            <a:r>
              <a:rPr lang="fr-CH" sz="2000" dirty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FIDAG – Soumise à la surveillance de l’Etat</a:t>
            </a:r>
          </a:p>
          <a:p>
            <a:pPr defTabSz="757238" eaLnBrk="0" hangingPunct="0"/>
            <a:endParaRPr lang="fr-CH" sz="1200" b="1" dirty="0">
              <a:solidFill>
                <a:schemeClr val="accent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15913" lvl="1" indent="-136525" defTabSz="757238" eaLnBrk="0" hangingPunct="0">
              <a:spcAft>
                <a:spcPts val="600"/>
              </a:spcAft>
              <a:buFont typeface="Wingdings" pitchFamily="2" charset="2"/>
              <a:buChar char="§"/>
            </a:pPr>
            <a:r>
              <a:rPr lang="fr-CH" sz="1400" dirty="0">
                <a:solidFill>
                  <a:srgbClr val="29292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FIDAG Audit dispose de l’agrément d’expert-réviseur. FIDAG est soumise à la surveillance de l’Etat en matière de révision</a:t>
            </a:r>
            <a:r>
              <a:rPr lang="fr-CH" sz="1400" dirty="0" smtClean="0">
                <a:solidFill>
                  <a:srgbClr val="29292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fr-CH" sz="1400" dirty="0">
              <a:solidFill>
                <a:srgbClr val="29292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15913" lvl="1" indent="-136525" defTabSz="757238" eaLnBrk="0" hangingPunct="0">
              <a:spcAft>
                <a:spcPts val="600"/>
              </a:spcAft>
              <a:buFont typeface="Wingdings" pitchFamily="2" charset="2"/>
              <a:buChar char="§"/>
            </a:pPr>
            <a:r>
              <a:rPr lang="fr-CH" sz="1400" dirty="0">
                <a:solidFill>
                  <a:srgbClr val="29292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Cet agrément implique un contrôle régulier de la Confédération sur les processus et la qualité des prestations d’audit.  </a:t>
            </a:r>
          </a:p>
          <a:p>
            <a:pPr marL="315913" lvl="1" indent="-136525" defTabSz="757238" eaLnBrk="0" hangingPunct="0">
              <a:spcAft>
                <a:spcPts val="600"/>
              </a:spcAft>
              <a:buFont typeface="Wingdings" pitchFamily="2" charset="2"/>
              <a:buChar char="§"/>
            </a:pPr>
            <a:r>
              <a:rPr lang="fr-CH" sz="1400" dirty="0">
                <a:solidFill>
                  <a:srgbClr val="29292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Seules quatre fiduciaires </a:t>
            </a:r>
            <a:r>
              <a:rPr lang="fr-CH" sz="1400" dirty="0" smtClean="0">
                <a:solidFill>
                  <a:srgbClr val="29292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indépendantes, </a:t>
            </a:r>
            <a:r>
              <a:rPr lang="fr-CH" sz="1400" dirty="0">
                <a:solidFill>
                  <a:srgbClr val="29292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dont le siège se trouve en Suisse </a:t>
            </a:r>
            <a:r>
              <a:rPr lang="fr-CH" sz="1400" dirty="0" smtClean="0">
                <a:solidFill>
                  <a:srgbClr val="29292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romande, </a:t>
            </a:r>
            <a:r>
              <a:rPr lang="fr-CH" sz="1400" dirty="0">
                <a:solidFill>
                  <a:srgbClr val="29292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ont obtenu cet agrément.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11774" y="476672"/>
            <a:ext cx="4140000" cy="2939266"/>
          </a:xfrm>
          <a:prstGeom prst="rect">
            <a:avLst/>
          </a:prstGeom>
          <a:ln>
            <a:solidFill>
              <a:schemeClr val="accent3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 marL="315913" lvl="1" indent="-136525" defTabSz="757238" eaLnBrk="0" hangingPunct="0">
              <a:spcBef>
                <a:spcPts val="1200"/>
              </a:spcBef>
            </a:pPr>
            <a:endParaRPr lang="fr-CH" sz="300" dirty="0">
              <a:solidFill>
                <a:srgbClr val="29292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15913" lvl="1" indent="-136525" defTabSz="757238" eaLnBrk="0" hangingPunct="0">
              <a:spcBef>
                <a:spcPts val="0"/>
              </a:spcBef>
              <a:buFont typeface="Wingdings" pitchFamily="2" charset="2"/>
              <a:buChar char="§"/>
            </a:pPr>
            <a:r>
              <a:rPr lang="fr-CH" sz="1400" dirty="0">
                <a:solidFill>
                  <a:srgbClr val="29292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 par sa politique, FIDAG connaît un faible taux de rotation de son personnel. De plus, les travaux sont réalisés principalement par des collaborateurs disposant d’une longue expérience dans l’audit. </a:t>
            </a:r>
            <a:r>
              <a:rPr lang="fr-CH" sz="1400" dirty="0" smtClean="0">
                <a:solidFill>
                  <a:srgbClr val="29292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 </a:t>
            </a:r>
            <a:r>
              <a:rPr lang="fr-CH" sz="1400" dirty="0">
                <a:solidFill>
                  <a:srgbClr val="29292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présence permanente de nos experts sur le mandat </a:t>
            </a:r>
            <a:r>
              <a:rPr lang="fr-CH" sz="1400" dirty="0" smtClean="0">
                <a:solidFill>
                  <a:srgbClr val="29292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permet </a:t>
            </a:r>
            <a:r>
              <a:rPr lang="fr-CH" sz="1400" dirty="0">
                <a:solidFill>
                  <a:srgbClr val="29292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une réalisation efficiente et pragmatique des travaux </a:t>
            </a:r>
            <a:r>
              <a:rPr lang="fr-CH" sz="1400" dirty="0" smtClean="0">
                <a:solidFill>
                  <a:srgbClr val="29292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d’audit, </a:t>
            </a:r>
            <a:r>
              <a:rPr lang="fr-CH" sz="1400" dirty="0">
                <a:solidFill>
                  <a:srgbClr val="29292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dans un esprit de partenariat.</a:t>
            </a:r>
          </a:p>
          <a:p>
            <a:pPr marL="315913" lvl="1" indent="-136525" defTabSz="757238" eaLnBrk="0" hangingPunct="0">
              <a:spcBef>
                <a:spcPts val="0"/>
              </a:spcBef>
              <a:buFont typeface="Wingdings" pitchFamily="2" charset="2"/>
              <a:buChar char="§"/>
            </a:pPr>
            <a:endParaRPr lang="fr-CH" sz="1400" dirty="0">
              <a:solidFill>
                <a:srgbClr val="29292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15913" lvl="1" indent="-136525" defTabSz="757238" eaLnBrk="0" hangingPunct="0">
              <a:spcBef>
                <a:spcPts val="0"/>
              </a:spcBef>
              <a:buFont typeface="Wingdings" pitchFamily="2" charset="2"/>
              <a:buChar char="§"/>
            </a:pPr>
            <a:r>
              <a:rPr lang="fr-CH" sz="1400" dirty="0">
                <a:latin typeface="Segoe UI" panose="020B0502040204020203" pitchFamily="34" charset="0"/>
                <a:cs typeface="Segoe UI" panose="020B0502040204020203" pitchFamily="34" charset="0"/>
              </a:rPr>
              <a:t>Les collaborateurs FIDAG sont fortement engagés dans la formation, assurant un niveau de compétences élevé.</a:t>
            </a:r>
            <a:endParaRPr lang="fr-CH" sz="1500" dirty="0">
              <a:solidFill>
                <a:srgbClr val="29292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47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-27384"/>
            <a:ext cx="9144000" cy="288000"/>
          </a:xfrm>
          <a:prstGeom prst="rect">
            <a:avLst/>
          </a:prstGeom>
          <a:gradFill flip="none" rotWithShape="1">
            <a:gsLst>
              <a:gs pos="0">
                <a:srgbClr val="013DFF"/>
              </a:gs>
              <a:gs pos="100000">
                <a:schemeClr val="bg1"/>
              </a:gs>
              <a:gs pos="100000">
                <a:srgbClr val="CDD8FF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txBody>
          <a:bodyPr/>
          <a:lstStyle/>
          <a:p>
            <a:pPr algn="r">
              <a:defRPr/>
            </a:pPr>
            <a:endParaRPr lang="fr-FR" sz="1600" kern="0" dirty="0">
              <a:solidFill>
                <a:schemeClr val="bg1"/>
              </a:solidFill>
              <a:latin typeface="+mn-lt"/>
              <a:ea typeface="Batang" pitchFamily="18" charset="-127"/>
              <a:cs typeface="Courier New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1520" y="3589660"/>
            <a:ext cx="4284016" cy="2359620"/>
          </a:xfrm>
          <a:prstGeom prst="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defTabSz="757238" eaLnBrk="0" hangingPunct="0">
              <a:spcAft>
                <a:spcPts val="1200"/>
              </a:spcAft>
              <a:tabLst>
                <a:tab pos="1577975" algn="l"/>
              </a:tabLst>
            </a:pPr>
            <a:r>
              <a:rPr lang="fr-CH" sz="2000" dirty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Nous mettons à </a:t>
            </a:r>
            <a:r>
              <a:rPr lang="fr-CH" sz="2000" dirty="0" smtClean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disposition </a:t>
            </a:r>
            <a:r>
              <a:rPr lang="fr-CH" sz="2000" dirty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des professionnels</a:t>
            </a:r>
            <a:endParaRPr lang="fr-FR" sz="2000" dirty="0">
              <a:solidFill>
                <a:schemeClr val="accent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15913" lvl="1" indent="-158750" defTabSz="757238" eaLnBrk="0" hangingPunct="0">
              <a:spcAft>
                <a:spcPts val="800"/>
              </a:spcAft>
              <a:buFont typeface="Wingdings" pitchFamily="2" charset="2"/>
              <a:buChar char="§"/>
              <a:tabLst>
                <a:tab pos="1577975" algn="l"/>
              </a:tabLst>
            </a:pPr>
            <a:r>
              <a:rPr lang="fr-CH" sz="1400" dirty="0" smtClean="0">
                <a:solidFill>
                  <a:srgbClr val="29292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Des </a:t>
            </a:r>
            <a:r>
              <a:rPr lang="fr-CH" sz="1400" dirty="0">
                <a:solidFill>
                  <a:srgbClr val="29292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collaborateurs qualifiés et des compétences dans les domaines de </a:t>
            </a:r>
            <a:r>
              <a:rPr lang="fr-CH" sz="1400" dirty="0" smtClean="0">
                <a:solidFill>
                  <a:srgbClr val="29292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l’audit et </a:t>
            </a:r>
            <a:r>
              <a:rPr lang="fr-CH" sz="1400" dirty="0">
                <a:solidFill>
                  <a:srgbClr val="29292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 l’analyse de </a:t>
            </a:r>
            <a:r>
              <a:rPr lang="fr-CH" sz="1400" dirty="0" smtClean="0">
                <a:solidFill>
                  <a:srgbClr val="29292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processus.</a:t>
            </a:r>
            <a:endParaRPr lang="fr-CH" sz="1400" dirty="0">
              <a:solidFill>
                <a:srgbClr val="29292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15913" lvl="1" indent="-158750" defTabSz="757238" eaLnBrk="0" hangingPunct="0">
              <a:spcAft>
                <a:spcPts val="800"/>
              </a:spcAft>
              <a:buFont typeface="Wingdings" pitchFamily="2" charset="2"/>
              <a:buChar char="§"/>
              <a:tabLst>
                <a:tab pos="1577975" algn="l"/>
              </a:tabLst>
            </a:pPr>
            <a:r>
              <a:rPr lang="fr-CH" sz="1400" dirty="0">
                <a:solidFill>
                  <a:srgbClr val="29292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Une disponibilité constante de </a:t>
            </a:r>
            <a:r>
              <a:rPr lang="fr-CH" sz="1400" dirty="0" smtClean="0">
                <a:solidFill>
                  <a:srgbClr val="29292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nos équipes </a:t>
            </a:r>
            <a:r>
              <a:rPr lang="fr-CH" sz="1400" dirty="0">
                <a:solidFill>
                  <a:srgbClr val="29292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et une stabilité sur plusieurs années</a:t>
            </a:r>
            <a:r>
              <a:rPr lang="fr-CH" sz="1400" dirty="0" smtClean="0">
                <a:solidFill>
                  <a:srgbClr val="29292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</a:p>
          <a:p>
            <a:pPr marL="157163" lvl="1" defTabSz="757238" eaLnBrk="0" hangingPunct="0">
              <a:spcAft>
                <a:spcPts val="800"/>
              </a:spcAft>
              <a:tabLst>
                <a:tab pos="1577975" algn="l"/>
              </a:tabLst>
            </a:pPr>
            <a:endParaRPr lang="fr-CH" sz="1400" dirty="0">
              <a:solidFill>
                <a:srgbClr val="29292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548680"/>
            <a:ext cx="4284016" cy="2595582"/>
          </a:xfrm>
          <a:prstGeom prst="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defTabSz="757238" eaLnBrk="0" hangingPunct="0">
              <a:spcAft>
                <a:spcPts val="1200"/>
              </a:spcAft>
              <a:tabLst>
                <a:tab pos="1577975" algn="l"/>
              </a:tabLst>
            </a:pPr>
            <a:r>
              <a:rPr lang="fr-CH" sz="2000" dirty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Juravenir </a:t>
            </a:r>
            <a:r>
              <a:rPr lang="fr-CH" sz="2000" dirty="0" smtClean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– FIDAG</a:t>
            </a:r>
            <a:endParaRPr lang="fr-FR" sz="2000" dirty="0">
              <a:solidFill>
                <a:schemeClr val="accent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15913" lvl="1" indent="-158750" defTabSz="757238" eaLnBrk="0" hangingPunct="0">
              <a:spcAft>
                <a:spcPts val="800"/>
              </a:spcAft>
              <a:buFont typeface="Wingdings" pitchFamily="2" charset="2"/>
              <a:buChar char="§"/>
              <a:tabLst>
                <a:tab pos="1577975" algn="l"/>
              </a:tabLst>
            </a:pPr>
            <a:r>
              <a:rPr lang="fr-CH" sz="1400" dirty="0" smtClean="0">
                <a:solidFill>
                  <a:srgbClr val="29292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Fiduciaire Juravenir SA et Fiduciaire FIDAG SA sont actionnaires de FIDAG Audit SA et </a:t>
            </a:r>
            <a:r>
              <a:rPr lang="fr-CH" sz="1400" dirty="0">
                <a:solidFill>
                  <a:srgbClr val="29292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travaillent ensemble depuis de nombreuses années. La mise en commun </a:t>
            </a:r>
            <a:r>
              <a:rPr lang="fr-CH" sz="1400" dirty="0">
                <a:latin typeface="Segoe UI" panose="020B0502040204020203" pitchFamily="34" charset="0"/>
                <a:cs typeface="Segoe UI" panose="020B0502040204020203" pitchFamily="34" charset="0"/>
              </a:rPr>
              <a:t>des </a:t>
            </a:r>
            <a:r>
              <a:rPr lang="fr-CH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savoir-faire</a:t>
            </a:r>
            <a:r>
              <a:rPr lang="fr-CH" sz="1400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CH" sz="1400" dirty="0">
                <a:solidFill>
                  <a:srgbClr val="29292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et des réseaux permet </a:t>
            </a:r>
            <a:r>
              <a:rPr lang="fr-CH" sz="1400" dirty="0" smtClean="0">
                <a:solidFill>
                  <a:srgbClr val="29292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le développement de </a:t>
            </a:r>
            <a:r>
              <a:rPr lang="fr-CH" sz="1400" dirty="0">
                <a:solidFill>
                  <a:srgbClr val="29292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deux de nos valeurs principales, à savoir les </a:t>
            </a:r>
            <a:r>
              <a:rPr lang="fr-CH" sz="1400" dirty="0">
                <a:latin typeface="Segoe UI" panose="020B0502040204020203" pitchFamily="34" charset="0"/>
                <a:cs typeface="Segoe UI" panose="020B0502040204020203" pitchFamily="34" charset="0"/>
              </a:rPr>
              <a:t>compétences et la proximité</a:t>
            </a:r>
            <a:r>
              <a:rPr lang="fr-CH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fr-CH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15913" lvl="1" indent="-158750" defTabSz="757238" eaLnBrk="0" hangingPunct="0">
              <a:spcAft>
                <a:spcPts val="800"/>
              </a:spcAft>
              <a:buFont typeface="Wingdings" pitchFamily="2" charset="2"/>
              <a:buChar char="§"/>
              <a:tabLst>
                <a:tab pos="1577975" algn="l"/>
              </a:tabLst>
            </a:pPr>
            <a:r>
              <a:rPr lang="fr-CH" sz="14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Juravenir</a:t>
            </a:r>
            <a:r>
              <a:rPr lang="fr-CH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CH" sz="1400" dirty="0">
                <a:latin typeface="Segoe UI" panose="020B0502040204020203" pitchFamily="34" charset="0"/>
                <a:cs typeface="Segoe UI" panose="020B0502040204020203" pitchFamily="34" charset="0"/>
              </a:rPr>
              <a:t>et FIDAG sont </a:t>
            </a:r>
            <a:r>
              <a:rPr lang="fr-CH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actives</a:t>
            </a:r>
            <a:r>
              <a:rPr lang="fr-CH" sz="1400" dirty="0">
                <a:latin typeface="Segoe UI" panose="020B0502040204020203" pitchFamily="34" charset="0"/>
                <a:cs typeface="Segoe UI" panose="020B0502040204020203" pitchFamily="34" charset="0"/>
              </a:rPr>
              <a:t>, avec des équipes mixtes, sur plusieurs </a:t>
            </a:r>
            <a:r>
              <a:rPr lang="fr-CH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mandats.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779912" y="6381328"/>
            <a:ext cx="4392600" cy="476673"/>
          </a:xfrm>
          <a:prstGeom prst="rect">
            <a:avLst/>
          </a:prstGeom>
          <a:gradFill flip="none" rotWithShape="1">
            <a:gsLst>
              <a:gs pos="0">
                <a:srgbClr val="013DFF"/>
              </a:gs>
              <a:gs pos="100000">
                <a:schemeClr val="bg1"/>
              </a:gs>
              <a:gs pos="100000">
                <a:srgbClr val="CDD8FF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txBody>
          <a:bodyPr/>
          <a:lstStyle/>
          <a:p>
            <a:pPr algn="r">
              <a:defRPr/>
            </a:pPr>
            <a:endParaRPr lang="fr-FR" sz="1600" kern="0" dirty="0">
              <a:solidFill>
                <a:schemeClr val="bg1"/>
              </a:solidFill>
              <a:latin typeface="+mn-lt"/>
              <a:ea typeface="Batang" pitchFamily="18" charset="-127"/>
              <a:cs typeface="Courier New" pitchFamily="49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 rot="5400000">
            <a:off x="7502016" y="6619664"/>
            <a:ext cx="47667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7740352" y="6497207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100" dirty="0" smtClean="0">
                <a:solidFill>
                  <a:schemeClr val="bg1"/>
                </a:solidFill>
                <a:latin typeface="+mn-lt"/>
              </a:rPr>
              <a:t>3</a:t>
            </a:r>
            <a:endParaRPr lang="fr-CH" sz="11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" r="5302"/>
          <a:stretch/>
        </p:blipFill>
        <p:spPr bwMode="auto">
          <a:xfrm>
            <a:off x="8099123" y="6382800"/>
            <a:ext cx="1044877" cy="47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4716016" y="548680"/>
            <a:ext cx="4284016" cy="2267287"/>
          </a:xfrm>
          <a:prstGeom prst="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defTabSz="757238" eaLnBrk="0" hangingPunct="0">
              <a:spcAft>
                <a:spcPts val="1200"/>
              </a:spcAft>
              <a:tabLst>
                <a:tab pos="1577975" algn="l"/>
              </a:tabLst>
            </a:pPr>
            <a:r>
              <a:rPr lang="fr-CH" sz="2000" dirty="0" smtClean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FIDAG Audit SA – partenaires </a:t>
            </a:r>
            <a:endParaRPr lang="fr-FR" sz="2000" dirty="0" smtClean="0">
              <a:solidFill>
                <a:schemeClr val="accent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15913" lvl="1" indent="-158750" defTabSz="757238" eaLnBrk="0" hangingPunct="0">
              <a:spcAft>
                <a:spcPts val="800"/>
              </a:spcAft>
              <a:buFont typeface="Wingdings" pitchFamily="2" charset="2"/>
              <a:buChar char="§"/>
              <a:tabLst>
                <a:tab pos="1577975" algn="l"/>
              </a:tabLst>
            </a:pPr>
            <a:r>
              <a:rPr lang="fr-CH" sz="1400" dirty="0" smtClean="0">
                <a:solidFill>
                  <a:srgbClr val="29292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Fiduciaire FIDAG SA, Valais, Vaud et Genève </a:t>
            </a:r>
          </a:p>
          <a:p>
            <a:pPr marL="315913" lvl="1" indent="-158750" defTabSz="757238" eaLnBrk="0" hangingPunct="0">
              <a:spcAft>
                <a:spcPts val="800"/>
              </a:spcAft>
              <a:buFont typeface="Wingdings" pitchFamily="2" charset="2"/>
              <a:buChar char="§"/>
              <a:tabLst>
                <a:tab pos="1577975" algn="l"/>
              </a:tabLst>
            </a:pPr>
            <a:r>
              <a:rPr lang="fr-CH" sz="1400" dirty="0">
                <a:latin typeface="Segoe UI" panose="020B0502040204020203" pitchFamily="34" charset="0"/>
                <a:cs typeface="Segoe UI" panose="020B0502040204020203" pitchFamily="34" charset="0"/>
              </a:rPr>
              <a:t>Fiduciaire </a:t>
            </a:r>
            <a:r>
              <a:rPr lang="fr-CH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Juravenir</a:t>
            </a:r>
            <a:r>
              <a:rPr lang="fr-CH" sz="1400" dirty="0">
                <a:latin typeface="Segoe UI" panose="020B0502040204020203" pitchFamily="34" charset="0"/>
                <a:cs typeface="Segoe UI" panose="020B0502040204020203" pitchFamily="34" charset="0"/>
              </a:rPr>
              <a:t> SA, Jura </a:t>
            </a:r>
          </a:p>
          <a:p>
            <a:pPr marL="315913" lvl="1" indent="-158750" defTabSz="757238" eaLnBrk="0" hangingPunct="0">
              <a:spcAft>
                <a:spcPts val="800"/>
              </a:spcAft>
              <a:buFont typeface="Wingdings" pitchFamily="2" charset="2"/>
              <a:buChar char="§"/>
              <a:tabLst>
                <a:tab pos="1577975" algn="l"/>
              </a:tabLst>
            </a:pPr>
            <a:r>
              <a:rPr lang="fr-CH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M. Frédéric </a:t>
            </a:r>
            <a:r>
              <a:rPr lang="fr-CH" sz="14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Rast</a:t>
            </a:r>
            <a:r>
              <a:rPr lang="fr-CH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, Vaud </a:t>
            </a:r>
          </a:p>
          <a:p>
            <a:pPr marL="315913" lvl="1" indent="-158750" defTabSz="757238" eaLnBrk="0" hangingPunct="0">
              <a:spcAft>
                <a:spcPts val="800"/>
              </a:spcAft>
              <a:buFont typeface="Wingdings" pitchFamily="2" charset="2"/>
              <a:buChar char="§"/>
              <a:tabLst>
                <a:tab pos="1577975" algn="l"/>
              </a:tabLst>
            </a:pPr>
            <a:r>
              <a:rPr lang="fr-CH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M. Ingo Gianni, Genève </a:t>
            </a:r>
          </a:p>
          <a:p>
            <a:pPr marL="157163" lvl="1" defTabSz="757238" eaLnBrk="0" hangingPunct="0">
              <a:spcAft>
                <a:spcPts val="800"/>
              </a:spcAft>
              <a:tabLst>
                <a:tab pos="1577975" algn="l"/>
              </a:tabLst>
            </a:pPr>
            <a:r>
              <a:rPr lang="fr-CH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Plus de 100 collaborateurs. </a:t>
            </a:r>
          </a:p>
          <a:p>
            <a:pPr marL="315913" lvl="1" indent="-158750" defTabSz="757238" eaLnBrk="0" hangingPunct="0">
              <a:spcAft>
                <a:spcPts val="800"/>
              </a:spcAft>
              <a:buFont typeface="Wingdings" pitchFamily="2" charset="2"/>
              <a:buChar char="§"/>
              <a:tabLst>
                <a:tab pos="1577975" algn="l"/>
              </a:tabLst>
            </a:pPr>
            <a:endParaRPr lang="fr-CH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81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634132" y="2052000"/>
            <a:ext cx="2292350" cy="109260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fr-FR" sz="1300" b="1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Delémont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fr-FR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Rue de l’Avenir 23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fr-FR" sz="1300" dirty="0">
                <a:latin typeface="Segoe UI" panose="020B0502040204020203" pitchFamily="34" charset="0"/>
                <a:cs typeface="Segoe UI" panose="020B0502040204020203" pitchFamily="34" charset="0"/>
              </a:rPr>
              <a:t>2800 Delémont</a:t>
            </a:r>
            <a:endParaRPr kumimoji="0" lang="fr-FR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>
              <a:tabLst>
                <a:tab pos="363538" algn="l"/>
              </a:tabLst>
            </a:pPr>
            <a:r>
              <a:rPr kumimoji="0" 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Tél.</a:t>
            </a:r>
            <a:r>
              <a:rPr lang="fr-CH" sz="1300" dirty="0">
                <a:latin typeface="Segoe UI" panose="020B0502040204020203" pitchFamily="34" charset="0"/>
                <a:cs typeface="Segoe UI" panose="020B0502040204020203" pitchFamily="34" charset="0"/>
              </a:rPr>
              <a:t>	032 423 47 76</a:t>
            </a:r>
            <a:r>
              <a:rPr lang="fr-FR" sz="1300" dirty="0"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3262363" y="2052000"/>
            <a:ext cx="2290763" cy="109260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fr-FR" sz="1300" b="1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Lausanne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fr-FR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41338" algn="l"/>
              </a:tabLst>
            </a:pPr>
            <a:r>
              <a:rPr kumimoji="0" 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Chemin de Mornex 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41338" algn="l"/>
              </a:tabLst>
            </a:pPr>
            <a:r>
              <a:rPr kumimoji="0" 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1003 Lausanne</a:t>
            </a:r>
          </a:p>
          <a:p>
            <a:pPr>
              <a:tabLst>
                <a:tab pos="363538" algn="l"/>
              </a:tabLst>
            </a:pPr>
            <a:r>
              <a:rPr kumimoji="0" 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Tél.	</a:t>
            </a:r>
            <a:r>
              <a:rPr lang="fr-CH" sz="1300" dirty="0">
                <a:latin typeface="Segoe UI" panose="020B0502040204020203" pitchFamily="34" charset="0"/>
                <a:cs typeface="Segoe UI" panose="020B0502040204020203" pitchFamily="34" charset="0"/>
              </a:rPr>
              <a:t>021 546 57 77</a:t>
            </a: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633600" y="3492000"/>
            <a:ext cx="2664296" cy="109260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fr-FR" sz="1300" b="1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Genève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fr-FR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41338" algn="l"/>
              </a:tabLst>
            </a:pPr>
            <a:r>
              <a:rPr kumimoji="0" lang="fr-F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Rue du Rhône 114 </a:t>
            </a:r>
            <a:endParaRPr kumimoji="0" lang="fr-FR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41338" algn="l"/>
              </a:tabLst>
            </a:pPr>
            <a:r>
              <a:rPr lang="fr-FR" sz="1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1204 </a:t>
            </a:r>
            <a:r>
              <a:rPr lang="fr-FR" sz="1300" dirty="0">
                <a:latin typeface="Segoe UI" panose="020B0502040204020203" pitchFamily="34" charset="0"/>
                <a:cs typeface="Segoe UI" panose="020B0502040204020203" pitchFamily="34" charset="0"/>
              </a:rPr>
              <a:t>Genève</a:t>
            </a:r>
            <a:endParaRPr kumimoji="0" lang="fr-FR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>
              <a:tabLst>
                <a:tab pos="363538" algn="l"/>
              </a:tabLst>
            </a:pPr>
            <a:r>
              <a:rPr lang="fr-FR" sz="1300" dirty="0">
                <a:latin typeface="Segoe UI" panose="020B0502040204020203" pitchFamily="34" charset="0"/>
                <a:cs typeface="Segoe UI" panose="020B0502040204020203" pitchFamily="34" charset="0"/>
              </a:rPr>
              <a:t>Tél.</a:t>
            </a:r>
            <a:r>
              <a:rPr lang="fr-CH" sz="1300" dirty="0">
                <a:latin typeface="Segoe UI" panose="020B0502040204020203" pitchFamily="34" charset="0"/>
                <a:cs typeface="Segoe UI" panose="020B0502040204020203" pitchFamily="34" charset="0"/>
              </a:rPr>
              <a:t> 	022 </a:t>
            </a:r>
            <a:r>
              <a:rPr lang="fr-CH" sz="1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566 50 25</a:t>
            </a:r>
            <a:endParaRPr kumimoji="0" lang="fr-FR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3262363" y="3492780"/>
            <a:ext cx="2254250" cy="109260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fr-FR" sz="1300" b="1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Sion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fr-FR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631825" algn="l"/>
              </a:tabLst>
            </a:pPr>
            <a:r>
              <a:rPr kumimoji="0" lang="fr-FR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Chemin du Vieux-Canal</a:t>
            </a:r>
            <a:r>
              <a:rPr kumimoji="0" lang="fr-FR" sz="13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15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631825" algn="l"/>
              </a:tabLst>
            </a:pPr>
            <a:r>
              <a:rPr lang="fr-FR" sz="1300" baseline="0" dirty="0">
                <a:latin typeface="Segoe UI" panose="020B0502040204020203" pitchFamily="34" charset="0"/>
                <a:cs typeface="Segoe UI" panose="020B0502040204020203" pitchFamily="34" charset="0"/>
              </a:rPr>
              <a:t>1951</a:t>
            </a:r>
            <a:r>
              <a:rPr lang="fr-FR" sz="1300" dirty="0">
                <a:latin typeface="Segoe UI" panose="020B0502040204020203" pitchFamily="34" charset="0"/>
                <a:cs typeface="Segoe UI" panose="020B0502040204020203" pitchFamily="34" charset="0"/>
              </a:rPr>
              <a:t> Sion</a:t>
            </a:r>
            <a:endParaRPr kumimoji="0" lang="fr-FR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>
              <a:tabLst>
                <a:tab pos="363538" algn="l"/>
              </a:tabLst>
            </a:pPr>
            <a:r>
              <a:rPr lang="fr-FR" sz="1300" dirty="0">
                <a:latin typeface="Segoe UI" panose="020B0502040204020203" pitchFamily="34" charset="0"/>
                <a:cs typeface="Segoe UI" panose="020B0502040204020203" pitchFamily="34" charset="0"/>
              </a:rPr>
              <a:t>Tél.	</a:t>
            </a:r>
            <a:r>
              <a:rPr lang="fr-CH" sz="1300" dirty="0">
                <a:latin typeface="Segoe UI" panose="020B0502040204020203" pitchFamily="34" charset="0"/>
                <a:cs typeface="Segoe UI" panose="020B0502040204020203" pitchFamily="34" charset="0"/>
              </a:rPr>
              <a:t>027 327 22 27</a:t>
            </a:r>
            <a:r>
              <a:rPr lang="fr-FR" sz="1300" dirty="0"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2339752" y="4941168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400" dirty="0">
                <a:solidFill>
                  <a:srgbClr val="3333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www.fidag-audit.ch</a:t>
            </a:r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 flipV="1">
            <a:off x="690607" y="1608602"/>
            <a:ext cx="4889505" cy="18000"/>
          </a:xfrm>
          <a:prstGeom prst="rect">
            <a:avLst/>
          </a:prstGeom>
          <a:gradFill rotWithShape="1">
            <a:gsLst>
              <a:gs pos="0">
                <a:srgbClr val="000080"/>
              </a:gs>
              <a:gs pos="100000">
                <a:srgbClr val="000080">
                  <a:gamma/>
                  <a:shade val="46275"/>
                  <a:invGamma/>
                  <a:alpha val="5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H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582" y="126994"/>
            <a:ext cx="3123154" cy="143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064" y="6075948"/>
            <a:ext cx="1796096" cy="46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79" b="13549"/>
          <a:stretch/>
        </p:blipFill>
        <p:spPr bwMode="auto">
          <a:xfrm>
            <a:off x="6755297" y="5935462"/>
            <a:ext cx="1777143" cy="733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987411"/>
            <a:ext cx="630000" cy="63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784" y="5976778"/>
            <a:ext cx="630000" cy="63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920" y="5976778"/>
            <a:ext cx="630000" cy="63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669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http://www.studertrempera.ch/images/infos/Logistique-CarteSuiss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369304"/>
            <a:ext cx="8864485" cy="5796000"/>
          </a:xfrm>
          <a:prstGeom prst="rect">
            <a:avLst/>
          </a:prstGeom>
          <a:noFill/>
        </p:spPr>
      </p:pic>
      <p:pic>
        <p:nvPicPr>
          <p:cNvPr id="4098" name="Picture 2" descr="d:\Users\fgyvd\AppData\Local\Microsoft\Windows\Temporary Internet Files\Content.IE5\V092A5DZ\MC90043258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1556792"/>
            <a:ext cx="432000" cy="432000"/>
          </a:xfrm>
          <a:prstGeom prst="rect">
            <a:avLst/>
          </a:prstGeom>
          <a:noFill/>
        </p:spPr>
      </p:pic>
      <p:pic>
        <p:nvPicPr>
          <p:cNvPr id="12" name="Picture 2" descr="d:\Users\fgyvd\AppData\Local\Microsoft\Windows\Temporary Internet Files\Content.IE5\V092A5DZ\MC90043258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581128"/>
            <a:ext cx="432000" cy="432000"/>
          </a:xfrm>
          <a:prstGeom prst="rect">
            <a:avLst/>
          </a:prstGeom>
          <a:noFill/>
        </p:spPr>
      </p:pic>
      <p:pic>
        <p:nvPicPr>
          <p:cNvPr id="10" name="Picture 2" descr="d:\Users\fgyvd\AppData\Local\Microsoft\Windows\Temporary Internet Files\Content.IE5\V092A5DZ\MC90043258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861096"/>
            <a:ext cx="432000" cy="432000"/>
          </a:xfrm>
          <a:prstGeom prst="rect">
            <a:avLst/>
          </a:prstGeom>
          <a:noFill/>
        </p:spPr>
      </p:pic>
      <p:pic>
        <p:nvPicPr>
          <p:cNvPr id="11" name="Picture 2" descr="d:\Users\fgyvd\AppData\Local\Microsoft\Windows\Temporary Internet Files\Content.IE5\V092A5DZ\MC90043258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789040"/>
            <a:ext cx="432000" cy="432000"/>
          </a:xfrm>
          <a:prstGeom prst="rect">
            <a:avLst/>
          </a:prstGeom>
          <a:noFill/>
        </p:spPr>
      </p:pic>
      <p:pic>
        <p:nvPicPr>
          <p:cNvPr id="13" name="Picture 2" descr="d:\Users\fgyvd\AppData\Local\Microsoft\Windows\Temporary Internet Files\Content.IE5\V092A5DZ\MC90043258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3933104"/>
            <a:ext cx="432000" cy="432000"/>
          </a:xfrm>
          <a:prstGeom prst="rect">
            <a:avLst/>
          </a:prstGeom>
          <a:noFill/>
        </p:spPr>
      </p:pic>
      <p:pic>
        <p:nvPicPr>
          <p:cNvPr id="14" name="Picture 2" descr="d:\Users\fgyvd\AppData\Local\Microsoft\Windows\Temporary Internet Files\Content.IE5\V092A5DZ\MC90043258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005064"/>
            <a:ext cx="432000" cy="432000"/>
          </a:xfrm>
          <a:prstGeom prst="rect">
            <a:avLst/>
          </a:prstGeom>
          <a:noFill/>
        </p:spPr>
      </p:pic>
      <p:pic>
        <p:nvPicPr>
          <p:cNvPr id="15" name="Picture 2" descr="d:\Users\fgyvd\AppData\Local\Microsoft\Windows\Temporary Internet Files\Content.IE5\V092A5DZ\MC90043258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4293096"/>
            <a:ext cx="432000" cy="432000"/>
          </a:xfrm>
          <a:prstGeom prst="rect">
            <a:avLst/>
          </a:prstGeom>
          <a:noFill/>
        </p:spPr>
      </p:pic>
      <p:pic>
        <p:nvPicPr>
          <p:cNvPr id="16" name="Picture 2" descr="d:\Users\fgyvd\AppData\Local\Microsoft\Windows\Temporary Internet Files\Content.IE5\V092A5DZ\MC90043258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808" y="4941216"/>
            <a:ext cx="432000" cy="432000"/>
          </a:xfrm>
          <a:prstGeom prst="rect">
            <a:avLst/>
          </a:prstGeom>
          <a:noFill/>
        </p:spPr>
      </p:pic>
      <p:pic>
        <p:nvPicPr>
          <p:cNvPr id="17" name="Picture 2" descr="d:\Users\fgyvd\AppData\Local\Microsoft\Windows\Temporary Internet Files\Content.IE5\V092A5DZ\MC90043258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4581128"/>
            <a:ext cx="432000" cy="432000"/>
          </a:xfrm>
          <a:prstGeom prst="rect">
            <a:avLst/>
          </a:prstGeom>
          <a:noFill/>
        </p:spPr>
      </p:pic>
      <p:pic>
        <p:nvPicPr>
          <p:cNvPr id="18" name="Picture 2" descr="d:\Users\fgyvd\AppData\Local\Microsoft\Windows\Temporary Internet Files\Content.IE5\V092A5DZ\MC90043258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4581128"/>
            <a:ext cx="432000" cy="432000"/>
          </a:xfrm>
          <a:prstGeom prst="rect">
            <a:avLst/>
          </a:prstGeom>
          <a:noFill/>
        </p:spPr>
      </p:pic>
      <p:pic>
        <p:nvPicPr>
          <p:cNvPr id="19" name="Picture 2" descr="d:\Users\fgyvd\AppData\Local\Microsoft\Windows\Temporary Internet Files\Content.IE5\V092A5DZ\MC90043258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912" y="4509168"/>
            <a:ext cx="432000" cy="432000"/>
          </a:xfrm>
          <a:prstGeom prst="rect">
            <a:avLst/>
          </a:prstGeom>
          <a:noFill/>
        </p:spPr>
      </p:pic>
      <p:pic>
        <p:nvPicPr>
          <p:cNvPr id="20" name="Picture 2" descr="d:\Users\fgyvd\AppData\Local\Microsoft\Windows\Temporary Internet Files\Content.IE5\V092A5DZ\MC90043258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484784"/>
            <a:ext cx="432000" cy="432000"/>
          </a:xfrm>
          <a:prstGeom prst="rect">
            <a:avLst/>
          </a:prstGeom>
          <a:noFill/>
        </p:spPr>
      </p:pic>
      <p:pic>
        <p:nvPicPr>
          <p:cNvPr id="21" name="Picture 2" descr="d:\Users\fgyvd\AppData\Local\Microsoft\Windows\Temporary Internet Files\Content.IE5\V092A5DZ\MC90043258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140968"/>
            <a:ext cx="432000" cy="432000"/>
          </a:xfrm>
          <a:prstGeom prst="rect">
            <a:avLst/>
          </a:prstGeom>
          <a:noFill/>
        </p:spPr>
      </p:pic>
      <p:pic>
        <p:nvPicPr>
          <p:cNvPr id="22" name="Picture 2" descr="d:\Users\fgyvd\AppData\Local\Microsoft\Windows\Temporary Internet Files\Content.IE5\V092A5DZ\MC90043258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124744"/>
            <a:ext cx="432000" cy="432000"/>
          </a:xfrm>
          <a:prstGeom prst="rect">
            <a:avLst/>
          </a:prstGeom>
          <a:noFill/>
        </p:spPr>
      </p:pic>
      <p:pic>
        <p:nvPicPr>
          <p:cNvPr id="23" name="Picture 2" descr="d:\Users\fgyvd\AppData\Local\Microsoft\Windows\Temporary Internet Files\Content.IE5\V092A5DZ\MC90043258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204864"/>
            <a:ext cx="432000" cy="432000"/>
          </a:xfrm>
          <a:prstGeom prst="rect">
            <a:avLst/>
          </a:prstGeom>
          <a:noFill/>
        </p:spPr>
      </p:pic>
      <p:pic>
        <p:nvPicPr>
          <p:cNvPr id="24" name="Picture 2" descr="d:\Users\fgyvd\AppData\Local\Microsoft\Windows\Temporary Internet Files\Content.IE5\V092A5DZ\MC90043258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4365104"/>
            <a:ext cx="432000" cy="432000"/>
          </a:xfrm>
          <a:prstGeom prst="rect">
            <a:avLst/>
          </a:prstGeom>
          <a:noFill/>
        </p:spPr>
      </p:pic>
      <p:pic>
        <p:nvPicPr>
          <p:cNvPr id="25" name="Picture 2" descr="d:\Users\fgyvd\AppData\Local\Microsoft\Windows\Temporary Internet Files\Content.IE5\V092A5DZ\MC90043258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3717080"/>
            <a:ext cx="432000" cy="432000"/>
          </a:xfrm>
          <a:prstGeom prst="rect">
            <a:avLst/>
          </a:prstGeom>
          <a:noFill/>
        </p:spPr>
      </p:pic>
      <p:pic>
        <p:nvPicPr>
          <p:cNvPr id="28" name="Picture 2" descr="d:\Users\fgyvd\AppData\Local\Microsoft\Windows\Temporary Internet Files\Content.IE5\V092A5DZ\MC90043258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6048" y="3573016"/>
            <a:ext cx="432000" cy="432000"/>
          </a:xfrm>
          <a:prstGeom prst="rect">
            <a:avLst/>
          </a:prstGeom>
          <a:noFill/>
        </p:spPr>
      </p:pic>
      <p:pic>
        <p:nvPicPr>
          <p:cNvPr id="29" name="Picture 2" descr="d:\Users\fgyvd\AppData\Local\Microsoft\Windows\Temporary Internet Files\Content.IE5\V092A5DZ\MC90043258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4293144"/>
            <a:ext cx="432000" cy="432000"/>
          </a:xfrm>
          <a:prstGeom prst="rect">
            <a:avLst/>
          </a:prstGeom>
          <a:noFill/>
        </p:spPr>
      </p:pic>
      <p:pic>
        <p:nvPicPr>
          <p:cNvPr id="30" name="Picture 2" descr="d:\Users\fgyvd\AppData\Local\Microsoft\Windows\Temporary Internet Files\Content.IE5\V092A5DZ\MC90043258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780928"/>
            <a:ext cx="432000" cy="432000"/>
          </a:xfrm>
          <a:prstGeom prst="rect">
            <a:avLst/>
          </a:prstGeom>
          <a:noFill/>
        </p:spPr>
      </p:pic>
      <p:pic>
        <p:nvPicPr>
          <p:cNvPr id="31" name="Picture 2" descr="d:\Users\fgyvd\AppData\Local\Microsoft\Windows\Temporary Internet Files\Content.IE5\V092A5DZ\MC90043258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4869160"/>
            <a:ext cx="432000" cy="432000"/>
          </a:xfrm>
          <a:prstGeom prst="rect">
            <a:avLst/>
          </a:prstGeom>
          <a:noFill/>
        </p:spPr>
      </p:pic>
      <p:pic>
        <p:nvPicPr>
          <p:cNvPr id="27" name="Picture 2" descr="d:\Users\fgyvd\AppData\Local\Microsoft\Windows\Temporary Internet Files\Content.IE5\V092A5DZ\MC90043258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3284984"/>
            <a:ext cx="432000" cy="432000"/>
          </a:xfrm>
          <a:prstGeom prst="rect">
            <a:avLst/>
          </a:prstGeom>
          <a:noFill/>
        </p:spPr>
      </p:pic>
      <p:pic>
        <p:nvPicPr>
          <p:cNvPr id="32" name="Picture 2" descr="d:\Users\fgyvd\AppData\Local\Microsoft\Windows\Temporary Internet Files\Content.IE5\V092A5DZ\MC90043258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509120"/>
            <a:ext cx="432000" cy="432000"/>
          </a:xfrm>
          <a:prstGeom prst="rect">
            <a:avLst/>
          </a:prstGeom>
          <a:noFill/>
        </p:spPr>
      </p:pic>
      <p:pic>
        <p:nvPicPr>
          <p:cNvPr id="33" name="Picture 2" descr="d:\Users\fgyvd\AppData\Local\Microsoft\Windows\Temporary Internet Files\Content.IE5\V092A5DZ\MC90043258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548680"/>
            <a:ext cx="432000" cy="432000"/>
          </a:xfrm>
          <a:prstGeom prst="rect">
            <a:avLst/>
          </a:prstGeom>
          <a:noFill/>
        </p:spPr>
      </p:pic>
      <p:pic>
        <p:nvPicPr>
          <p:cNvPr id="34" name="Picture 2" descr="d:\Users\fgyvd\AppData\Local\Microsoft\Windows\Temporary Internet Files\Content.IE5\V092A5DZ\MC90043258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3717032"/>
            <a:ext cx="432000" cy="432000"/>
          </a:xfrm>
          <a:prstGeom prst="rect">
            <a:avLst/>
          </a:prstGeom>
          <a:noFill/>
        </p:spPr>
      </p:pic>
      <p:pic>
        <p:nvPicPr>
          <p:cNvPr id="35" name="Picture 2" descr="d:\Users\fgyvd\AppData\Local\Microsoft\Windows\Temporary Internet Files\Content.IE5\V092A5DZ\MC90043258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933056"/>
            <a:ext cx="432000" cy="432000"/>
          </a:xfrm>
          <a:prstGeom prst="rect">
            <a:avLst/>
          </a:prstGeom>
          <a:noFill/>
        </p:spPr>
      </p:pic>
      <p:pic>
        <p:nvPicPr>
          <p:cNvPr id="36" name="Picture 2" descr="d:\Users\fgyvd\AppData\Local\Microsoft\Windows\Temporary Internet Files\Content.IE5\V092A5DZ\MC90043258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149080"/>
            <a:ext cx="432000" cy="432000"/>
          </a:xfrm>
          <a:prstGeom prst="rect">
            <a:avLst/>
          </a:prstGeom>
          <a:noFill/>
        </p:spPr>
      </p:pic>
      <p:pic>
        <p:nvPicPr>
          <p:cNvPr id="37" name="Picture 2" descr="d:\Users\fgyvd\AppData\Local\Microsoft\Windows\Temporary Internet Files\Content.IE5\V092A5DZ\MC90043258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284984"/>
            <a:ext cx="432000" cy="432000"/>
          </a:xfrm>
          <a:prstGeom prst="rect">
            <a:avLst/>
          </a:prstGeom>
          <a:noFill/>
        </p:spPr>
      </p:pic>
      <p:pic>
        <p:nvPicPr>
          <p:cNvPr id="38" name="Picture 2" descr="d:\Users\fgyvd\AppData\Local\Microsoft\Windows\Temporary Internet Files\Content.IE5\V092A5DZ\MC90043258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77072"/>
            <a:ext cx="432000" cy="432000"/>
          </a:xfrm>
          <a:prstGeom prst="rect">
            <a:avLst/>
          </a:prstGeom>
          <a:noFill/>
        </p:spPr>
      </p:pic>
      <p:pic>
        <p:nvPicPr>
          <p:cNvPr id="39" name="Picture 2" descr="d:\Users\fgyvd\AppData\Local\Microsoft\Windows\Temporary Internet Files\Content.IE5\V092A5DZ\MC90043258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4941168"/>
            <a:ext cx="432000" cy="432000"/>
          </a:xfrm>
          <a:prstGeom prst="rect">
            <a:avLst/>
          </a:prstGeom>
          <a:noFill/>
        </p:spPr>
      </p:pic>
      <p:pic>
        <p:nvPicPr>
          <p:cNvPr id="40" name="Picture 2" descr="d:\Users\fgyvd\AppData\Local\Microsoft\Windows\Temporary Internet Files\Content.IE5\V092A5DZ\MC90043258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4221088"/>
            <a:ext cx="432000" cy="432000"/>
          </a:xfrm>
          <a:prstGeom prst="rect">
            <a:avLst/>
          </a:prstGeom>
          <a:noFill/>
        </p:spPr>
      </p:pic>
      <p:pic>
        <p:nvPicPr>
          <p:cNvPr id="41" name="Picture 2" descr="d:\Users\fgyvd\AppData\Local\Microsoft\Windows\Temporary Internet Files\Content.IE5\V092A5DZ\MC90043258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365104"/>
            <a:ext cx="432000" cy="432000"/>
          </a:xfrm>
          <a:prstGeom prst="rect">
            <a:avLst/>
          </a:prstGeom>
          <a:noFill/>
        </p:spPr>
      </p:pic>
      <p:pic>
        <p:nvPicPr>
          <p:cNvPr id="42" name="Picture 2" descr="d:\Users\fgyvd\AppData\Local\Microsoft\Windows\Temporary Internet Files\Content.IE5\V092A5DZ\MC90043258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4581128"/>
            <a:ext cx="432000" cy="432000"/>
          </a:xfrm>
          <a:prstGeom prst="rect">
            <a:avLst/>
          </a:prstGeom>
          <a:noFill/>
        </p:spPr>
      </p:pic>
      <p:pic>
        <p:nvPicPr>
          <p:cNvPr id="43" name="Picture 2" descr="d:\Users\fgyvd\AppData\Local\Microsoft\Windows\Temporary Internet Files\Content.IE5\V092A5DZ\MC90043258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653136"/>
            <a:ext cx="432000" cy="432000"/>
          </a:xfrm>
          <a:prstGeom prst="rect">
            <a:avLst/>
          </a:prstGeom>
          <a:noFill/>
        </p:spPr>
      </p:pic>
      <p:pic>
        <p:nvPicPr>
          <p:cNvPr id="44" name="Picture 2" descr="d:\Users\fgyvd\AppData\Local\Microsoft\Windows\Temporary Internet Files\Content.IE5\V092A5DZ\MC90043258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4365104"/>
            <a:ext cx="432000" cy="432000"/>
          </a:xfrm>
          <a:prstGeom prst="rect">
            <a:avLst/>
          </a:prstGeom>
          <a:noFill/>
        </p:spPr>
      </p:pic>
      <p:pic>
        <p:nvPicPr>
          <p:cNvPr id="45" name="Picture 2" descr="d:\Users\fgyvd\AppData\Local\Microsoft\Windows\Temporary Internet Files\Content.IE5\V092A5DZ\MC90043258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4653136"/>
            <a:ext cx="432000" cy="432000"/>
          </a:xfrm>
          <a:prstGeom prst="rect">
            <a:avLst/>
          </a:prstGeom>
          <a:noFill/>
        </p:spPr>
      </p:pic>
      <p:pic>
        <p:nvPicPr>
          <p:cNvPr id="46" name="Picture 2" descr="d:\Users\fgyvd\AppData\Local\Microsoft\Windows\Temporary Internet Files\Content.IE5\V092A5DZ\MC90043258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4149080"/>
            <a:ext cx="432000" cy="432000"/>
          </a:xfrm>
          <a:prstGeom prst="rect">
            <a:avLst/>
          </a:prstGeom>
          <a:noFill/>
        </p:spPr>
      </p:pic>
      <p:pic>
        <p:nvPicPr>
          <p:cNvPr id="47" name="Picture 2" descr="d:\Users\fgyvd\AppData\Local\Microsoft\Windows\Temporary Internet Files\Content.IE5\V092A5DZ\MC90043258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4797152"/>
            <a:ext cx="432000" cy="432000"/>
          </a:xfrm>
          <a:prstGeom prst="rect">
            <a:avLst/>
          </a:prstGeom>
          <a:noFill/>
        </p:spPr>
      </p:pic>
      <p:pic>
        <p:nvPicPr>
          <p:cNvPr id="48" name="Picture 2" descr="d:\Users\fgyvd\AppData\Local\Microsoft\Windows\Temporary Internet Files\Content.IE5\V092A5DZ\MC90043258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4869160"/>
            <a:ext cx="432000" cy="432000"/>
          </a:xfrm>
          <a:prstGeom prst="rect">
            <a:avLst/>
          </a:prstGeom>
          <a:noFill/>
        </p:spPr>
      </p:pic>
      <p:pic>
        <p:nvPicPr>
          <p:cNvPr id="49" name="Picture 2" descr="d:\Users\fgyvd\AppData\Local\Microsoft\Windows\Temporary Internet Files\Content.IE5\V092A5DZ\MC90043258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5157192"/>
            <a:ext cx="432000" cy="432000"/>
          </a:xfrm>
          <a:prstGeom prst="rect">
            <a:avLst/>
          </a:prstGeom>
          <a:noFill/>
        </p:spPr>
      </p:pic>
      <p:pic>
        <p:nvPicPr>
          <p:cNvPr id="50" name="Picture 2" descr="d:\Users\fgyvd\AppData\Local\Microsoft\Windows\Temporary Internet Files\Content.IE5\V092A5DZ\MC90043258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628800"/>
            <a:ext cx="432000" cy="432000"/>
          </a:xfrm>
          <a:prstGeom prst="rect">
            <a:avLst/>
          </a:prstGeom>
          <a:noFill/>
        </p:spPr>
      </p:pic>
      <p:pic>
        <p:nvPicPr>
          <p:cNvPr id="51" name="Picture 2" descr="d:\Users\fgyvd\AppData\Local\Microsoft\Windows\Temporary Internet Files\Content.IE5\V092A5DZ\MC90043258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988840"/>
            <a:ext cx="432000" cy="432000"/>
          </a:xfrm>
          <a:prstGeom prst="rect">
            <a:avLst/>
          </a:prstGeom>
          <a:noFill/>
        </p:spPr>
      </p:pic>
      <p:sp>
        <p:nvSpPr>
          <p:cNvPr id="52" name="ZoneTexte 51"/>
          <p:cNvSpPr txBox="1">
            <a:spLocks noChangeArrowheads="1"/>
          </p:cNvSpPr>
          <p:nvPr/>
        </p:nvSpPr>
        <p:spPr>
          <a:xfrm>
            <a:off x="0" y="-27384"/>
            <a:ext cx="9144000" cy="288032"/>
          </a:xfrm>
          <a:prstGeom prst="rect">
            <a:avLst/>
          </a:prstGeom>
          <a:gradFill flip="none" rotWithShape="1">
            <a:gsLst>
              <a:gs pos="0">
                <a:srgbClr val="013DFF"/>
              </a:gs>
              <a:gs pos="100000">
                <a:schemeClr val="bg1"/>
              </a:gs>
              <a:gs pos="100000">
                <a:srgbClr val="CDD8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600" kern="0" dirty="0">
                <a:solidFill>
                  <a:schemeClr val="bg1"/>
                </a:solidFill>
                <a:latin typeface="+mn-lt"/>
                <a:ea typeface="Batang" pitchFamily="18" charset="-127"/>
                <a:cs typeface="Courier New" pitchFamily="49" charset="0"/>
              </a:rPr>
              <a:t>FIDAG </a:t>
            </a:r>
            <a:r>
              <a:rPr lang="fr-FR" sz="1600" kern="0" dirty="0" smtClean="0">
                <a:solidFill>
                  <a:schemeClr val="bg1"/>
                </a:solidFill>
                <a:latin typeface="+mn-lt"/>
                <a:ea typeface="Batang" pitchFamily="18" charset="-127"/>
                <a:cs typeface="Courier New" pitchFamily="49" charset="0"/>
              </a:rPr>
              <a:t>Audit SA – </a:t>
            </a:r>
            <a:r>
              <a:rPr lang="fr-FR" sz="1600" kern="0" dirty="0">
                <a:solidFill>
                  <a:schemeClr val="bg1"/>
                </a:solidFill>
                <a:latin typeface="+mn-lt"/>
                <a:ea typeface="Batang" pitchFamily="18" charset="-127"/>
                <a:cs typeface="Courier New" pitchFamily="49" charset="0"/>
              </a:rPr>
              <a:t>Quelques références : principales localisations par cantons</a:t>
            </a:r>
          </a:p>
        </p:txBody>
      </p:sp>
    </p:spTree>
    <p:extLst>
      <p:ext uri="{BB962C8B-B14F-4D97-AF65-F5344CB8AC3E}">
        <p14:creationId xmlns:p14="http://schemas.microsoft.com/office/powerpoint/2010/main" val="192694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ChangeArrowheads="1"/>
          </p:cNvSpPr>
          <p:nvPr/>
        </p:nvSpPr>
        <p:spPr bwMode="auto">
          <a:xfrm flipV="1">
            <a:off x="5910655" y="6669360"/>
            <a:ext cx="2879725" cy="28800"/>
          </a:xfrm>
          <a:prstGeom prst="rect">
            <a:avLst/>
          </a:prstGeom>
          <a:gradFill rotWithShape="1">
            <a:gsLst>
              <a:gs pos="0">
                <a:srgbClr val="000080"/>
              </a:gs>
              <a:gs pos="100000">
                <a:srgbClr val="00003B">
                  <a:alpha val="5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5128" name="Text Box 12"/>
          <p:cNvSpPr txBox="1">
            <a:spLocks noChangeArrowheads="1"/>
          </p:cNvSpPr>
          <p:nvPr/>
        </p:nvSpPr>
        <p:spPr bwMode="auto">
          <a:xfrm>
            <a:off x="-432048" y="476672"/>
            <a:ext cx="896448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2863" lvl="1" algn="ctr" defTabSz="757238" eaLnBrk="0" hangingPunct="0"/>
            <a:r>
              <a:rPr lang="fr-CH" sz="3400" dirty="0" smtClean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Expériences </a:t>
            </a:r>
            <a:r>
              <a:rPr lang="fr-CH" sz="3400" dirty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dans le domaine du MCH2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5517232"/>
            <a:ext cx="2302818" cy="100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5286" y="1433312"/>
            <a:ext cx="8281169" cy="1708237"/>
          </a:xfrm>
          <a:prstGeom prst="rect">
            <a:avLst/>
          </a:prstGeom>
          <a:noFill/>
          <a:ln w="9525">
            <a:solidFill>
              <a:schemeClr val="accent3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square" lIns="76275" tIns="38138" rIns="76275" bIns="38138">
            <a:spAutoFit/>
          </a:bodyPr>
          <a:lstStyle/>
          <a:p>
            <a:pPr defTabSz="757238" eaLnBrk="0" hangingPunct="0"/>
            <a:endParaRPr lang="fr-FR" sz="700" b="1" dirty="0">
              <a:solidFill>
                <a:schemeClr val="accent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15913" lvl="1" indent="-136525" defTabSz="757238" eaLnBrk="0" hangingPunct="0">
              <a:buFont typeface="Wingdings" pitchFamily="2" charset="2"/>
              <a:buChar char="§"/>
            </a:pPr>
            <a:r>
              <a:rPr lang="fr-CH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Participation de FIDAG Audit SA dans la formation sur le MCH2 dans le Canton de Genève. </a:t>
            </a:r>
          </a:p>
          <a:p>
            <a:pPr marL="315913" lvl="1" indent="-136525" defTabSz="757238" eaLnBrk="0" hangingPunct="0">
              <a:buFont typeface="Wingdings" pitchFamily="2" charset="2"/>
              <a:buChar char="§"/>
            </a:pPr>
            <a:endParaRPr lang="fr-CH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15913" lvl="1" indent="-136525" defTabSz="757238" eaLnBrk="0" hangingPunct="0">
              <a:buFont typeface="Wingdings" pitchFamily="2" charset="2"/>
              <a:buChar char="§"/>
            </a:pPr>
            <a:r>
              <a:rPr lang="fr-CH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Animation de séminaires en lien avec le MCH2 auprès d’EXPERT suisse SA. </a:t>
            </a:r>
          </a:p>
          <a:p>
            <a:pPr marL="315913" lvl="1" indent="-136525" defTabSz="757238" eaLnBrk="0" hangingPunct="0">
              <a:buFont typeface="Wingdings" pitchFamily="2" charset="2"/>
              <a:buChar char="§"/>
            </a:pPr>
            <a:endParaRPr lang="fr-CH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15913" lvl="1" indent="-136525" defTabSz="757238" eaLnBrk="0" hangingPunct="0">
              <a:buFont typeface="Wingdings" pitchFamily="2" charset="2"/>
              <a:buChar char="§"/>
            </a:pPr>
            <a:r>
              <a:rPr lang="fr-CH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En cours de collaboration avec des communes valaisannes dans la mise en œuvre du MCH2. </a:t>
            </a:r>
          </a:p>
          <a:p>
            <a:pPr marL="315913" lvl="1" indent="-136525" defTabSz="757238" eaLnBrk="0" hangingPunct="0">
              <a:buFont typeface="Wingdings" pitchFamily="2" charset="2"/>
              <a:buChar char="§"/>
            </a:pPr>
            <a:endParaRPr lang="fr-CH" sz="1400" dirty="0">
              <a:solidFill>
                <a:srgbClr val="29292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15913" lvl="1" indent="-136525" defTabSz="757238" eaLnBrk="0" hangingPunct="0">
              <a:buFont typeface="Wingdings" pitchFamily="2" charset="2"/>
              <a:buChar char="§"/>
            </a:pPr>
            <a:endParaRPr lang="fr-CH" sz="1500" dirty="0">
              <a:solidFill>
                <a:srgbClr val="29292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81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ChangeArrowheads="1"/>
          </p:cNvSpPr>
          <p:nvPr/>
        </p:nvSpPr>
        <p:spPr bwMode="auto">
          <a:xfrm flipV="1">
            <a:off x="5910655" y="6669360"/>
            <a:ext cx="2879725" cy="28800"/>
          </a:xfrm>
          <a:prstGeom prst="rect">
            <a:avLst/>
          </a:prstGeom>
          <a:gradFill rotWithShape="1">
            <a:gsLst>
              <a:gs pos="0">
                <a:srgbClr val="000080"/>
              </a:gs>
              <a:gs pos="100000">
                <a:srgbClr val="00003B">
                  <a:alpha val="5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5517232"/>
            <a:ext cx="2302818" cy="100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-1368152" y="404664"/>
            <a:ext cx="889248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863" lvl="1" algn="ctr" defTabSz="757238" eaLnBrk="0" hangingPunct="0"/>
            <a:r>
              <a:rPr lang="fr-CH" sz="3400" dirty="0" smtClean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Concept </a:t>
            </a:r>
            <a:r>
              <a:rPr lang="fr-CH" sz="3400" dirty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 formation initiale </a:t>
            </a:r>
          </a:p>
          <a:p>
            <a:pPr marL="42863" lvl="1" algn="ctr" defTabSz="757238" eaLnBrk="0" hangingPunct="0"/>
            <a:endParaRPr lang="fr-CH" sz="3400" dirty="0">
              <a:solidFill>
                <a:schemeClr val="accent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5286" y="1433312"/>
            <a:ext cx="8281169" cy="1923680"/>
          </a:xfrm>
          <a:prstGeom prst="rect">
            <a:avLst/>
          </a:prstGeom>
          <a:noFill/>
          <a:ln w="9525">
            <a:solidFill>
              <a:schemeClr val="accent3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square" lIns="76275" tIns="38138" rIns="76275" bIns="38138">
            <a:spAutoFit/>
          </a:bodyPr>
          <a:lstStyle/>
          <a:p>
            <a:pPr defTabSz="757238" eaLnBrk="0" hangingPunct="0"/>
            <a:endParaRPr lang="fr-FR" sz="700" b="1" dirty="0">
              <a:solidFill>
                <a:schemeClr val="accent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15913" lvl="1" indent="-136525" defTabSz="757238" eaLnBrk="0" hangingPunct="0">
              <a:buFont typeface="Wingdings" pitchFamily="2" charset="2"/>
              <a:buChar char="§"/>
            </a:pPr>
            <a:r>
              <a:rPr lang="fr-CH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7 cours de 45 minutes, avec participation de représentants de l’Association jurassienne des communes et/ou de l’Etat. </a:t>
            </a:r>
            <a:endParaRPr lang="fr-CH" sz="14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15913" lvl="1" indent="-136525" defTabSz="757238" eaLnBrk="0" hangingPunct="0">
              <a:buFont typeface="Wingdings" pitchFamily="2" charset="2"/>
              <a:buChar char="§"/>
            </a:pPr>
            <a:endParaRPr lang="fr-CH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15913" lvl="1" indent="-136525" defTabSz="757238" eaLnBrk="0" hangingPunct="0">
              <a:buFont typeface="Wingdings" pitchFamily="2" charset="2"/>
              <a:buChar char="§"/>
            </a:pPr>
            <a:r>
              <a:rPr lang="fr-CH" sz="1400" dirty="0">
                <a:latin typeface="Segoe UI" panose="020B0502040204020203" pitchFamily="34" charset="0"/>
                <a:cs typeface="Segoe UI" panose="020B0502040204020203" pitchFamily="34" charset="0"/>
              </a:rPr>
              <a:t>Participants : élus communaux / caissier - responsable financier </a:t>
            </a:r>
            <a:r>
              <a:rPr lang="fr-CH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communal. </a:t>
            </a:r>
          </a:p>
          <a:p>
            <a:pPr marL="315913" lvl="1" indent="-136525" defTabSz="757238" eaLnBrk="0" hangingPunct="0">
              <a:buFont typeface="Wingdings" pitchFamily="2" charset="2"/>
              <a:buChar char="§"/>
            </a:pPr>
            <a:endParaRPr lang="fr-CH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15913" lvl="1" indent="-136525" defTabSz="757238" eaLnBrk="0" hangingPunct="0">
              <a:buFont typeface="Wingdings" pitchFamily="2" charset="2"/>
              <a:buChar char="§"/>
            </a:pPr>
            <a:r>
              <a:rPr lang="fr-CH" sz="1400" dirty="0">
                <a:latin typeface="Segoe UI" panose="020B0502040204020203" pitchFamily="34" charset="0"/>
                <a:cs typeface="Segoe UI" panose="020B0502040204020203" pitchFamily="34" charset="0"/>
              </a:rPr>
              <a:t>Possibilité de participer à un module ou à </a:t>
            </a:r>
            <a:r>
              <a:rPr lang="fr-CH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plusieurs. </a:t>
            </a:r>
            <a:endParaRPr lang="fr-CH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9388" lvl="1" defTabSz="757238" eaLnBrk="0" hangingPunct="0"/>
            <a:endParaRPr lang="fr-CH" sz="1400" dirty="0">
              <a:solidFill>
                <a:srgbClr val="29292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15913" lvl="1" indent="-136525" defTabSz="757238" eaLnBrk="0" hangingPunct="0">
              <a:buFont typeface="Wingdings" pitchFamily="2" charset="2"/>
              <a:buChar char="§"/>
            </a:pPr>
            <a:endParaRPr lang="fr-CH" sz="1500" dirty="0">
              <a:solidFill>
                <a:srgbClr val="29292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49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8864</TotalTime>
  <Words>618</Words>
  <Application>Microsoft Office PowerPoint</Application>
  <PresentationFormat>Affichage à l'écran (4:3)</PresentationFormat>
  <Paragraphs>96</Paragraphs>
  <Slides>10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10</vt:i4>
      </vt:variant>
    </vt:vector>
  </HeadingPairs>
  <TitlesOfParts>
    <vt:vector size="18" baseType="lpstr">
      <vt:lpstr>Batang</vt:lpstr>
      <vt:lpstr>Arial</vt:lpstr>
      <vt:lpstr>Courier New</vt:lpstr>
      <vt:lpstr>Segoe UI</vt:lpstr>
      <vt:lpstr>Times New Roman</vt:lpstr>
      <vt:lpstr>Wingdings</vt:lpstr>
      <vt:lpstr>Modèle par défaut</vt:lpstr>
      <vt:lpstr>1_Modèle par défaut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de services pour une assistance à l’analyse des risques et à la mise en place d’un système de contrôle ……</dc:title>
  <dc:creator>Fidag SA</dc:creator>
  <cp:lastModifiedBy>Rudaz Jessy</cp:lastModifiedBy>
  <cp:revision>715</cp:revision>
  <dcterms:created xsi:type="dcterms:W3CDTF">2006-11-17T07:53:30Z</dcterms:created>
  <dcterms:modified xsi:type="dcterms:W3CDTF">2017-11-07T14:57:40Z</dcterms:modified>
</cp:coreProperties>
</file>