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9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61" r:id="rId2"/>
    <p:sldId id="298" r:id="rId3"/>
    <p:sldId id="300" r:id="rId4"/>
    <p:sldId id="280" r:id="rId5"/>
    <p:sldId id="301" r:id="rId6"/>
    <p:sldId id="302" r:id="rId7"/>
    <p:sldId id="303" r:id="rId8"/>
    <p:sldId id="306" r:id="rId9"/>
    <p:sldId id="311" r:id="rId10"/>
    <p:sldId id="304" r:id="rId11"/>
    <p:sldId id="305" r:id="rId12"/>
    <p:sldId id="312" r:id="rId13"/>
    <p:sldId id="313" r:id="rId14"/>
    <p:sldId id="307" r:id="rId15"/>
    <p:sldId id="315" r:id="rId16"/>
    <p:sldId id="308" r:id="rId17"/>
    <p:sldId id="309" r:id="rId18"/>
    <p:sldId id="316" r:id="rId19"/>
    <p:sldId id="317" r:id="rId20"/>
    <p:sldId id="318" r:id="rId21"/>
    <p:sldId id="319" r:id="rId22"/>
    <p:sldId id="320" r:id="rId23"/>
    <p:sldId id="321" r:id="rId24"/>
    <p:sldId id="322" r:id="rId25"/>
    <p:sldId id="323" r:id="rId26"/>
    <p:sldId id="324" r:id="rId27"/>
    <p:sldId id="289" r:id="rId28"/>
    <p:sldId id="277" r:id="rId29"/>
  </p:sldIdLst>
  <p:sldSz cx="9144000" cy="6858000" type="screen4x3"/>
  <p:notesSz cx="6858000" cy="9144000"/>
  <p:defaultTextStyle>
    <a:defPPr>
      <a:defRPr lang="fr-CH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E7E7E7"/>
    <a:srgbClr val="969696"/>
    <a:srgbClr val="996633"/>
    <a:srgbClr val="FFFFFF"/>
    <a:srgbClr val="FFFF00"/>
    <a:srgbClr val="FF9933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Style moyen 2 - Accentuation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Style à thème 2 - Accentuation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073A0DAA-6AF3-43AB-8588-CEC1D06C72B9}" styleName="Style moye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EC20E35-A176-4012-BC5E-935CFFF8708E}" styleName="Style moyen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852" autoAdjust="0"/>
    <p:restoredTop sz="73488" autoAdjust="0"/>
  </p:normalViewPr>
  <p:slideViewPr>
    <p:cSldViewPr>
      <p:cViewPr varScale="1">
        <p:scale>
          <a:sx n="55" d="100"/>
          <a:sy n="55" d="100"/>
        </p:scale>
        <p:origin x="209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e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e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e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7BD017-F774-4988-8168-CB8E2CD4EA1A}" type="doc">
      <dgm:prSet loTypeId="urn:microsoft.com/office/officeart/2005/8/layout/pyramid1" loCatId="pyramid" qsTypeId="urn:microsoft.com/office/officeart/2005/8/quickstyle/simple1" qsCatId="simple" csTypeId="urn:microsoft.com/office/officeart/2005/8/colors/accent3_4" csCatId="accent3" phldr="1"/>
      <dgm:spPr/>
    </dgm:pt>
    <dgm:pt modelId="{F17AD94D-180F-4C21-A7C0-99C67F9E50AD}">
      <dgm:prSet phldrT="[Texte]" custT="1"/>
      <dgm:spPr/>
      <dgm:t>
        <a:bodyPr/>
        <a:lstStyle/>
        <a:p>
          <a:pPr>
            <a:spcAft>
              <a:spcPts val="300"/>
            </a:spcAft>
          </a:pPr>
          <a:endParaRPr lang="fr-CH" sz="1600" b="1" kern="1000" baseline="0" dirty="0"/>
        </a:p>
        <a:p>
          <a:pPr>
            <a:spcAft>
              <a:spcPts val="300"/>
            </a:spcAft>
          </a:pPr>
          <a:r>
            <a:rPr lang="fr-CH" sz="1600" b="1" kern="1000" baseline="0" dirty="0"/>
            <a:t>CDDT</a:t>
          </a:r>
        </a:p>
      </dgm:t>
    </dgm:pt>
    <dgm:pt modelId="{D8FDAE2E-D7F0-459F-BD9C-F996B10CCDB1}" type="parTrans" cxnId="{DE48E398-D4B8-4AEC-B0E7-9A6908E7F439}">
      <dgm:prSet/>
      <dgm:spPr/>
      <dgm:t>
        <a:bodyPr/>
        <a:lstStyle/>
        <a:p>
          <a:endParaRPr lang="fr-CH"/>
        </a:p>
      </dgm:t>
    </dgm:pt>
    <dgm:pt modelId="{1C670A1A-CB36-4CAE-8F78-A6956E0BD10D}" type="sibTrans" cxnId="{DE48E398-D4B8-4AEC-B0E7-9A6908E7F439}">
      <dgm:prSet/>
      <dgm:spPr/>
      <dgm:t>
        <a:bodyPr/>
        <a:lstStyle/>
        <a:p>
          <a:endParaRPr lang="fr-CH"/>
        </a:p>
      </dgm:t>
    </dgm:pt>
    <dgm:pt modelId="{9ED1729D-0576-4AB4-A580-1F5C767E3C41}">
      <dgm:prSet phldrT="[Texte]" custT="1"/>
      <dgm:spPr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127000" h="127000" prst="artDeco"/>
          <a:contourClr>
            <a:srgbClr val="FFFFFF"/>
          </a:contourClr>
        </a:sp3d>
      </dgm:spPr>
      <dgm:t>
        <a:bodyPr/>
        <a:lstStyle/>
        <a:p>
          <a:r>
            <a:rPr lang="fr-CH" sz="1600" b="1" dirty="0"/>
            <a:t>URBANISATION</a:t>
          </a:r>
        </a:p>
        <a:p>
          <a:r>
            <a:rPr lang="fr-CH" sz="1600" b="1" dirty="0"/>
            <a:t>MOBILITE</a:t>
          </a:r>
        </a:p>
      </dgm:t>
    </dgm:pt>
    <dgm:pt modelId="{30989965-CA32-40A8-B0AA-8FF0508D3867}" type="parTrans" cxnId="{327BAA55-99B4-4B54-ACB1-319C52458008}">
      <dgm:prSet/>
      <dgm:spPr/>
      <dgm:t>
        <a:bodyPr/>
        <a:lstStyle/>
        <a:p>
          <a:endParaRPr lang="fr-CH"/>
        </a:p>
      </dgm:t>
    </dgm:pt>
    <dgm:pt modelId="{8755EB9C-A7C6-447B-BD16-68CD0BF19347}" type="sibTrans" cxnId="{327BAA55-99B4-4B54-ACB1-319C52458008}">
      <dgm:prSet/>
      <dgm:spPr/>
      <dgm:t>
        <a:bodyPr/>
        <a:lstStyle/>
        <a:p>
          <a:endParaRPr lang="fr-CH"/>
        </a:p>
      </dgm:t>
    </dgm:pt>
    <dgm:pt modelId="{4F3D1F0E-53E8-4A4E-91D9-9B94ABD91EEE}">
      <dgm:prSet phldrT="[Texte]" custT="1"/>
      <dgm:spPr/>
      <dgm:t>
        <a:bodyPr/>
        <a:lstStyle/>
        <a:p>
          <a:r>
            <a:rPr lang="fr-CH" sz="1600" b="1" dirty="0"/>
            <a:t>NATURE ET PAYSAGE</a:t>
          </a:r>
        </a:p>
        <a:p>
          <a:r>
            <a:rPr lang="fr-CH" sz="1600" b="1" dirty="0"/>
            <a:t>ENVIRONNEMENT</a:t>
          </a:r>
        </a:p>
        <a:p>
          <a:r>
            <a:rPr lang="fr-CH" sz="1600" b="1" dirty="0"/>
            <a:t>APPROVISIONNEMENT ET GESTION DES DECHETS</a:t>
          </a:r>
        </a:p>
      </dgm:t>
    </dgm:pt>
    <dgm:pt modelId="{F7EFB507-631E-4E53-95DC-4FBCA5C28A23}" type="parTrans" cxnId="{BAC535E4-37C3-41BE-92A2-69F733C2AB80}">
      <dgm:prSet/>
      <dgm:spPr/>
      <dgm:t>
        <a:bodyPr/>
        <a:lstStyle/>
        <a:p>
          <a:endParaRPr lang="fr-CH"/>
        </a:p>
      </dgm:t>
    </dgm:pt>
    <dgm:pt modelId="{E0AE8A03-DBBA-4BA5-B080-3B8D4CFC2827}" type="sibTrans" cxnId="{BAC535E4-37C3-41BE-92A2-69F733C2AB80}">
      <dgm:prSet/>
      <dgm:spPr/>
      <dgm:t>
        <a:bodyPr/>
        <a:lstStyle/>
        <a:p>
          <a:endParaRPr lang="fr-CH"/>
        </a:p>
      </dgm:t>
    </dgm:pt>
    <dgm:pt modelId="{443A0428-5C9B-4FD5-907E-28904BF3E375}" type="pres">
      <dgm:prSet presAssocID="{C27BD017-F774-4988-8168-CB8E2CD4EA1A}" presName="Name0" presStyleCnt="0">
        <dgm:presLayoutVars>
          <dgm:dir/>
          <dgm:animLvl val="lvl"/>
          <dgm:resizeHandles val="exact"/>
        </dgm:presLayoutVars>
      </dgm:prSet>
      <dgm:spPr/>
    </dgm:pt>
    <dgm:pt modelId="{C8B1AD0D-21FB-44FB-86B5-B8FAD1969E72}" type="pres">
      <dgm:prSet presAssocID="{F17AD94D-180F-4C21-A7C0-99C67F9E50AD}" presName="Name8" presStyleCnt="0"/>
      <dgm:spPr/>
    </dgm:pt>
    <dgm:pt modelId="{BC7CF54E-4265-4D89-92A7-C06F7B8C853C}" type="pres">
      <dgm:prSet presAssocID="{F17AD94D-180F-4C21-A7C0-99C67F9E50AD}" presName="level" presStyleLbl="node1" presStyleIdx="0" presStyleCnt="3">
        <dgm:presLayoutVars>
          <dgm:chMax val="1"/>
          <dgm:bulletEnabled val="1"/>
        </dgm:presLayoutVars>
      </dgm:prSet>
      <dgm:spPr/>
    </dgm:pt>
    <dgm:pt modelId="{ABF94779-26FE-445C-8EC8-407C7715EF29}" type="pres">
      <dgm:prSet presAssocID="{F17AD94D-180F-4C21-A7C0-99C67F9E50A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CE8FFEAE-C7A7-4501-9868-6878CE548CD8}" type="pres">
      <dgm:prSet presAssocID="{9ED1729D-0576-4AB4-A580-1F5C767E3C41}" presName="Name8" presStyleCnt="0"/>
      <dgm:spPr/>
    </dgm:pt>
    <dgm:pt modelId="{4BA4F763-C94B-4FC3-9458-7B79830B9F6E}" type="pres">
      <dgm:prSet presAssocID="{9ED1729D-0576-4AB4-A580-1F5C767E3C41}" presName="level" presStyleLbl="node1" presStyleIdx="1" presStyleCnt="3" custScaleY="74228">
        <dgm:presLayoutVars>
          <dgm:chMax val="1"/>
          <dgm:bulletEnabled val="1"/>
        </dgm:presLayoutVars>
      </dgm:prSet>
      <dgm:spPr/>
    </dgm:pt>
    <dgm:pt modelId="{42C34F2E-37E1-46DF-B1EE-5509B431E66E}" type="pres">
      <dgm:prSet presAssocID="{9ED1729D-0576-4AB4-A580-1F5C767E3C41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0ADC3D6E-F255-4204-A673-20D3EFF4190D}" type="pres">
      <dgm:prSet presAssocID="{4F3D1F0E-53E8-4A4E-91D9-9B94ABD91EEE}" presName="Name8" presStyleCnt="0"/>
      <dgm:spPr/>
    </dgm:pt>
    <dgm:pt modelId="{F6778F06-4CE8-41C0-8991-80FAC1DAE182}" type="pres">
      <dgm:prSet presAssocID="{4F3D1F0E-53E8-4A4E-91D9-9B94ABD91EEE}" presName="level" presStyleLbl="node1" presStyleIdx="2" presStyleCnt="3" custScaleY="119380">
        <dgm:presLayoutVars>
          <dgm:chMax val="1"/>
          <dgm:bulletEnabled val="1"/>
        </dgm:presLayoutVars>
      </dgm:prSet>
      <dgm:spPr/>
    </dgm:pt>
    <dgm:pt modelId="{55B590F5-89F5-4F4C-96FA-9DCA7557E7A0}" type="pres">
      <dgm:prSet presAssocID="{4F3D1F0E-53E8-4A4E-91D9-9B94ABD91EEE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2643104-9FBB-4803-80CD-9DEBA7A2B25C}" type="presOf" srcId="{C27BD017-F774-4988-8168-CB8E2CD4EA1A}" destId="{443A0428-5C9B-4FD5-907E-28904BF3E375}" srcOrd="0" destOrd="0" presId="urn:microsoft.com/office/officeart/2005/8/layout/pyramid1"/>
    <dgm:cxn modelId="{87BFDA38-C4A4-4857-BDA8-AB7E424708A0}" type="presOf" srcId="{F17AD94D-180F-4C21-A7C0-99C67F9E50AD}" destId="{BC7CF54E-4265-4D89-92A7-C06F7B8C853C}" srcOrd="0" destOrd="0" presId="urn:microsoft.com/office/officeart/2005/8/layout/pyramid1"/>
    <dgm:cxn modelId="{29543063-D93B-49CA-97F2-0185671360C5}" type="presOf" srcId="{4F3D1F0E-53E8-4A4E-91D9-9B94ABD91EEE}" destId="{F6778F06-4CE8-41C0-8991-80FAC1DAE182}" srcOrd="0" destOrd="0" presId="urn:microsoft.com/office/officeart/2005/8/layout/pyramid1"/>
    <dgm:cxn modelId="{4A0EE971-2BD1-484E-8025-85B31856C66D}" type="presOf" srcId="{9ED1729D-0576-4AB4-A580-1F5C767E3C41}" destId="{4BA4F763-C94B-4FC3-9458-7B79830B9F6E}" srcOrd="0" destOrd="0" presId="urn:microsoft.com/office/officeart/2005/8/layout/pyramid1"/>
    <dgm:cxn modelId="{327BAA55-99B4-4B54-ACB1-319C52458008}" srcId="{C27BD017-F774-4988-8168-CB8E2CD4EA1A}" destId="{9ED1729D-0576-4AB4-A580-1F5C767E3C41}" srcOrd="1" destOrd="0" parTransId="{30989965-CA32-40A8-B0AA-8FF0508D3867}" sibTransId="{8755EB9C-A7C6-447B-BD16-68CD0BF19347}"/>
    <dgm:cxn modelId="{7FB5B285-3941-4DB8-ABB8-DAE62EADED1E}" type="presOf" srcId="{4F3D1F0E-53E8-4A4E-91D9-9B94ABD91EEE}" destId="{55B590F5-89F5-4F4C-96FA-9DCA7557E7A0}" srcOrd="1" destOrd="0" presId="urn:microsoft.com/office/officeart/2005/8/layout/pyramid1"/>
    <dgm:cxn modelId="{C30C9E93-D78F-4DB7-A575-522AF7A99361}" type="presOf" srcId="{9ED1729D-0576-4AB4-A580-1F5C767E3C41}" destId="{42C34F2E-37E1-46DF-B1EE-5509B431E66E}" srcOrd="1" destOrd="0" presId="urn:microsoft.com/office/officeart/2005/8/layout/pyramid1"/>
    <dgm:cxn modelId="{DE48E398-D4B8-4AEC-B0E7-9A6908E7F439}" srcId="{C27BD017-F774-4988-8168-CB8E2CD4EA1A}" destId="{F17AD94D-180F-4C21-A7C0-99C67F9E50AD}" srcOrd="0" destOrd="0" parTransId="{D8FDAE2E-D7F0-459F-BD9C-F996B10CCDB1}" sibTransId="{1C670A1A-CB36-4CAE-8F78-A6956E0BD10D}"/>
    <dgm:cxn modelId="{183E57B0-A1FF-4787-8CE2-9C5576D90253}" type="presOf" srcId="{F17AD94D-180F-4C21-A7C0-99C67F9E50AD}" destId="{ABF94779-26FE-445C-8EC8-407C7715EF29}" srcOrd="1" destOrd="0" presId="urn:microsoft.com/office/officeart/2005/8/layout/pyramid1"/>
    <dgm:cxn modelId="{BAC535E4-37C3-41BE-92A2-69F733C2AB80}" srcId="{C27BD017-F774-4988-8168-CB8E2CD4EA1A}" destId="{4F3D1F0E-53E8-4A4E-91D9-9B94ABD91EEE}" srcOrd="2" destOrd="0" parTransId="{F7EFB507-631E-4E53-95DC-4FBCA5C28A23}" sibTransId="{E0AE8A03-DBBA-4BA5-B080-3B8D4CFC2827}"/>
    <dgm:cxn modelId="{18ADD0F3-983A-487F-8001-7D8011B57979}" type="presParOf" srcId="{443A0428-5C9B-4FD5-907E-28904BF3E375}" destId="{C8B1AD0D-21FB-44FB-86B5-B8FAD1969E72}" srcOrd="0" destOrd="0" presId="urn:microsoft.com/office/officeart/2005/8/layout/pyramid1"/>
    <dgm:cxn modelId="{36915CC4-5894-45E4-BDD5-F4D9EB6CBC0D}" type="presParOf" srcId="{C8B1AD0D-21FB-44FB-86B5-B8FAD1969E72}" destId="{BC7CF54E-4265-4D89-92A7-C06F7B8C853C}" srcOrd="0" destOrd="0" presId="urn:microsoft.com/office/officeart/2005/8/layout/pyramid1"/>
    <dgm:cxn modelId="{758A657F-6392-43BC-93E4-605FBF743009}" type="presParOf" srcId="{C8B1AD0D-21FB-44FB-86B5-B8FAD1969E72}" destId="{ABF94779-26FE-445C-8EC8-407C7715EF29}" srcOrd="1" destOrd="0" presId="urn:microsoft.com/office/officeart/2005/8/layout/pyramid1"/>
    <dgm:cxn modelId="{88C3CBBA-9175-4DC3-BA87-E1A62B1152E2}" type="presParOf" srcId="{443A0428-5C9B-4FD5-907E-28904BF3E375}" destId="{CE8FFEAE-C7A7-4501-9868-6878CE548CD8}" srcOrd="1" destOrd="0" presId="urn:microsoft.com/office/officeart/2005/8/layout/pyramid1"/>
    <dgm:cxn modelId="{0FE639FB-39EA-46AD-AB51-B777187FB569}" type="presParOf" srcId="{CE8FFEAE-C7A7-4501-9868-6878CE548CD8}" destId="{4BA4F763-C94B-4FC3-9458-7B79830B9F6E}" srcOrd="0" destOrd="0" presId="urn:microsoft.com/office/officeart/2005/8/layout/pyramid1"/>
    <dgm:cxn modelId="{6C96AAFD-AEC3-4D1D-B8AF-0175E8825303}" type="presParOf" srcId="{CE8FFEAE-C7A7-4501-9868-6878CE548CD8}" destId="{42C34F2E-37E1-46DF-B1EE-5509B431E66E}" srcOrd="1" destOrd="0" presId="urn:microsoft.com/office/officeart/2005/8/layout/pyramid1"/>
    <dgm:cxn modelId="{8808B317-7743-4657-895E-6C47099932B3}" type="presParOf" srcId="{443A0428-5C9B-4FD5-907E-28904BF3E375}" destId="{0ADC3D6E-F255-4204-A673-20D3EFF4190D}" srcOrd="2" destOrd="0" presId="urn:microsoft.com/office/officeart/2005/8/layout/pyramid1"/>
    <dgm:cxn modelId="{31AA149D-1E61-4F7D-B22B-9B5FFCDA3FAF}" type="presParOf" srcId="{0ADC3D6E-F255-4204-A673-20D3EFF4190D}" destId="{F6778F06-4CE8-41C0-8991-80FAC1DAE182}" srcOrd="0" destOrd="0" presId="urn:microsoft.com/office/officeart/2005/8/layout/pyramid1"/>
    <dgm:cxn modelId="{9D639776-5EBE-4C1B-ADCD-2C2EB4B125A4}" type="presParOf" srcId="{0ADC3D6E-F255-4204-A673-20D3EFF4190D}" destId="{55B590F5-89F5-4F4C-96FA-9DCA7557E7A0}" srcOrd="1" destOrd="0" presId="urn:microsoft.com/office/officeart/2005/8/layout/pyramid1"/>
  </dgm:cxnLst>
  <dgm:bg>
    <a:solidFill>
      <a:schemeClr val="bg1">
        <a:lumMod val="95000"/>
      </a:schemeClr>
    </a:solidFill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3CAFB77F-495D-4646-BD40-D6CBCBEA564D}" type="doc">
      <dgm:prSet loTypeId="urn:microsoft.com/office/officeart/2005/8/layout/chevron1" loCatId="process" qsTypeId="urn:microsoft.com/office/officeart/2005/8/quickstyle/simple4" qsCatId="simple" csTypeId="urn:microsoft.com/office/officeart/2005/8/colors/accent3_2" csCatId="accent3" phldr="1"/>
      <dgm:spPr/>
    </dgm:pt>
    <dgm:pt modelId="{1891D840-B9D6-4253-BC7E-5C4884558687}">
      <dgm:prSet phldrT="[Texte]" custT="1"/>
      <dgm:spPr>
        <a:xfrm>
          <a:off x="2027443" y="435692"/>
          <a:ext cx="2250662" cy="900265"/>
        </a:xfrm>
        <a:prstGeom prst="chevron">
          <a:avLst/>
        </a:prstGeom>
        <a:solidFill>
          <a:srgbClr val="E7E6E6">
            <a:lumMod val="90000"/>
          </a:srgbClr>
        </a:solidFill>
        <a:ln>
          <a:noFill/>
        </a:ln>
        <a:effectLst/>
      </dgm:spPr>
      <dgm:t>
        <a:bodyPr/>
        <a:lstStyle/>
        <a:p>
          <a:pPr algn="ctr">
            <a:spcBef>
              <a:spcPts val="600"/>
            </a:spcBef>
            <a:spcAft>
              <a:spcPts val="0"/>
            </a:spcAft>
          </a:pPr>
          <a:r>
            <a:rPr lang="fr-CH" sz="16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RATIFICATION </a:t>
          </a:r>
        </a:p>
        <a:p>
          <a:pPr algn="ctr">
            <a:spcBef>
              <a:spcPct val="0"/>
            </a:spcBef>
            <a:spcAft>
              <a:spcPct val="35000"/>
            </a:spcAft>
          </a:pPr>
          <a:r>
            <a:rPr lang="fr-CH" sz="16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 le PLT</a:t>
          </a:r>
        </a:p>
        <a:p>
          <a:pPr algn="ctr">
            <a:spcBef>
              <a:spcPct val="0"/>
            </a:spcBef>
            <a:spcAft>
              <a:spcPct val="35000"/>
            </a:spcAft>
          </a:pPr>
          <a:r>
            <a:rPr lang="fr-CH" sz="9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Contenu liant pour les autorités jurassiennes</a:t>
          </a:r>
        </a:p>
      </dgm:t>
    </dgm:pt>
    <dgm:pt modelId="{766F5148-0CD8-433E-9B94-FF74B2B1F7F1}" type="parTrans" cxnId="{BD62A52C-DBE5-4981-A9C9-0B7E3643C500}">
      <dgm:prSet/>
      <dgm:spPr/>
      <dgm:t>
        <a:bodyPr/>
        <a:lstStyle/>
        <a:p>
          <a:pPr algn="ctr"/>
          <a:endParaRPr lang="fr-CH"/>
        </a:p>
      </dgm:t>
    </dgm:pt>
    <dgm:pt modelId="{FEB5AAA2-355F-4769-A82F-93FB5B3EAFEF}" type="sibTrans" cxnId="{BD62A52C-DBE5-4981-A9C9-0B7E3643C500}">
      <dgm:prSet/>
      <dgm:spPr/>
      <dgm:t>
        <a:bodyPr/>
        <a:lstStyle/>
        <a:p>
          <a:pPr algn="ctr"/>
          <a:endParaRPr lang="fr-CH"/>
        </a:p>
      </dgm:t>
    </dgm:pt>
    <dgm:pt modelId="{A7DF3F56-2A33-47FD-A13C-49388AB1917E}">
      <dgm:prSet phldrT="[Texte]" custT="1"/>
      <dgm:spPr>
        <a:xfrm>
          <a:off x="4053040" y="435692"/>
          <a:ext cx="2250662" cy="900265"/>
        </a:xfrm>
        <a:prstGeom prst="chevron">
          <a:avLst/>
        </a:prstGeom>
        <a:solidFill>
          <a:srgbClr val="E7E6E6">
            <a:lumMod val="90000"/>
          </a:srgbClr>
        </a:solidFill>
        <a:ln>
          <a:noFill/>
        </a:ln>
        <a:effectLst/>
      </dgm:spPr>
      <dgm:t>
        <a:bodyPr/>
        <a:lstStyle/>
        <a:p>
          <a:pPr algn="ctr">
            <a:spcBef>
              <a:spcPts val="600"/>
            </a:spcBef>
            <a:spcAft>
              <a:spcPts val="0"/>
            </a:spcAft>
          </a:pPr>
          <a:endParaRPr lang="fr-CH" sz="1600" b="1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algn="ctr">
            <a:spcBef>
              <a:spcPts val="600"/>
            </a:spcBef>
            <a:spcAft>
              <a:spcPts val="0"/>
            </a:spcAft>
          </a:pPr>
          <a:r>
            <a:rPr lang="fr-CH" sz="16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APPROBATION</a:t>
          </a:r>
        </a:p>
        <a:p>
          <a:pPr algn="ctr">
            <a:spcBef>
              <a:spcPct val="0"/>
            </a:spcBef>
            <a:spcAft>
              <a:spcPct val="35000"/>
            </a:spcAft>
          </a:pPr>
          <a:r>
            <a:rPr lang="fr-CH" sz="16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par le CF</a:t>
          </a:r>
        </a:p>
        <a:p>
          <a:pPr algn="ctr">
            <a:spcBef>
              <a:spcPct val="0"/>
            </a:spcBef>
            <a:spcAft>
              <a:spcPct val="35000"/>
            </a:spcAft>
          </a:pPr>
          <a:r>
            <a:rPr lang="fr-CH" sz="9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Contenu liant pour la Confédération et les cantons voisins</a:t>
          </a:r>
        </a:p>
        <a:p>
          <a:pPr algn="ctr">
            <a:spcBef>
              <a:spcPct val="0"/>
            </a:spcBef>
            <a:spcAft>
              <a:spcPct val="35000"/>
            </a:spcAft>
          </a:pPr>
          <a:r>
            <a:rPr lang="fr-CH" sz="9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Dispositions transitoires levées</a:t>
          </a:r>
        </a:p>
      </dgm:t>
    </dgm:pt>
    <dgm:pt modelId="{742FB832-C82B-4A0C-89BD-0CCE5F1AAA2E}" type="parTrans" cxnId="{E725D7C3-09A0-415B-936A-D3101F4D02ED}">
      <dgm:prSet/>
      <dgm:spPr/>
      <dgm:t>
        <a:bodyPr/>
        <a:lstStyle/>
        <a:p>
          <a:pPr algn="ctr"/>
          <a:endParaRPr lang="fr-CH"/>
        </a:p>
      </dgm:t>
    </dgm:pt>
    <dgm:pt modelId="{69002D54-400C-49A9-8C9A-A1CA3FD57CEB}" type="sibTrans" cxnId="{E725D7C3-09A0-415B-936A-D3101F4D02ED}">
      <dgm:prSet/>
      <dgm:spPr/>
      <dgm:t>
        <a:bodyPr/>
        <a:lstStyle/>
        <a:p>
          <a:pPr algn="ctr"/>
          <a:endParaRPr lang="fr-CH"/>
        </a:p>
      </dgm:t>
    </dgm:pt>
    <dgm:pt modelId="{F5FCD382-EC51-471F-92F9-86236B9A7221}">
      <dgm:prSet custT="1"/>
      <dgm:spPr>
        <a:xfrm>
          <a:off x="1847" y="435692"/>
          <a:ext cx="2250662" cy="900265"/>
        </a:xfrm>
        <a:prstGeom prst="chevron">
          <a:avLst/>
        </a:prstGeom>
        <a:solidFill>
          <a:srgbClr val="E7E6E6">
            <a:lumMod val="90000"/>
          </a:srgbClr>
        </a:solidFill>
        <a:ln>
          <a:noFill/>
        </a:ln>
        <a:effectLst/>
      </dgm:spPr>
      <dgm:t>
        <a:bodyPr/>
        <a:lstStyle/>
        <a:p>
          <a:pPr algn="ctr">
            <a:spcBef>
              <a:spcPts val="600"/>
            </a:spcBef>
            <a:spcAft>
              <a:spcPts val="0"/>
            </a:spcAft>
          </a:pPr>
          <a:r>
            <a:rPr lang="fr-CH" sz="1600" b="1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ADOPTION</a:t>
          </a:r>
        </a:p>
        <a:p>
          <a:pPr algn="ctr">
            <a:spcBef>
              <a:spcPct val="0"/>
            </a:spcBef>
            <a:spcAft>
              <a:spcPct val="35000"/>
            </a:spcAft>
          </a:pPr>
          <a:r>
            <a:rPr lang="fr-CH" sz="16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par le GVT</a:t>
          </a:r>
        </a:p>
        <a:p>
          <a:pPr algn="ctr">
            <a:spcBef>
              <a:spcPct val="0"/>
            </a:spcBef>
            <a:spcAft>
              <a:spcPct val="35000"/>
            </a:spcAft>
          </a:pPr>
          <a:endParaRPr lang="fr-CH" sz="16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gm:t>
    </dgm:pt>
    <dgm:pt modelId="{28FDDE44-72BC-4D2C-8443-F7A34EF904FE}" type="parTrans" cxnId="{205266B4-6C1A-40B8-98AA-685E8A1D14C2}">
      <dgm:prSet/>
      <dgm:spPr/>
      <dgm:t>
        <a:bodyPr/>
        <a:lstStyle/>
        <a:p>
          <a:pPr algn="ctr"/>
          <a:endParaRPr lang="fr-CH"/>
        </a:p>
      </dgm:t>
    </dgm:pt>
    <dgm:pt modelId="{A16E0ABA-9EBB-48F6-9358-D62D982406DB}" type="sibTrans" cxnId="{205266B4-6C1A-40B8-98AA-685E8A1D14C2}">
      <dgm:prSet/>
      <dgm:spPr/>
      <dgm:t>
        <a:bodyPr/>
        <a:lstStyle/>
        <a:p>
          <a:pPr algn="ctr"/>
          <a:endParaRPr lang="fr-CH"/>
        </a:p>
      </dgm:t>
    </dgm:pt>
    <dgm:pt modelId="{BB040DCC-5407-4BE3-B9FB-91AF1FFE905E}" type="pres">
      <dgm:prSet presAssocID="{3CAFB77F-495D-4646-BD40-D6CBCBEA564D}" presName="Name0" presStyleCnt="0">
        <dgm:presLayoutVars>
          <dgm:dir/>
          <dgm:animLvl val="lvl"/>
          <dgm:resizeHandles val="exact"/>
        </dgm:presLayoutVars>
      </dgm:prSet>
      <dgm:spPr/>
    </dgm:pt>
    <dgm:pt modelId="{1974CEE4-00A1-45A7-BB76-054CF744B7A7}" type="pres">
      <dgm:prSet presAssocID="{F5FCD382-EC51-471F-92F9-86236B9A7221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0165B23-BE46-4884-961B-95B1E4C2C398}" type="pres">
      <dgm:prSet presAssocID="{A16E0ABA-9EBB-48F6-9358-D62D982406DB}" presName="parTxOnlySpace" presStyleCnt="0"/>
      <dgm:spPr/>
    </dgm:pt>
    <dgm:pt modelId="{51658CDC-D01E-471E-8BCA-D6C363CDFFCC}" type="pres">
      <dgm:prSet presAssocID="{1891D840-B9D6-4253-BC7E-5C488455868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756279E-B2A4-4000-A21B-5714C41C8C50}" type="pres">
      <dgm:prSet presAssocID="{FEB5AAA2-355F-4769-A82F-93FB5B3EAFEF}" presName="parTxOnlySpace" presStyleCnt="0"/>
      <dgm:spPr/>
    </dgm:pt>
    <dgm:pt modelId="{1B5F1ED0-6CC3-43AE-BD62-261C2F263998}" type="pres">
      <dgm:prSet presAssocID="{A7DF3F56-2A33-47FD-A13C-49388AB1917E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BD62A52C-DBE5-4981-A9C9-0B7E3643C500}" srcId="{3CAFB77F-495D-4646-BD40-D6CBCBEA564D}" destId="{1891D840-B9D6-4253-BC7E-5C4884558687}" srcOrd="1" destOrd="0" parTransId="{766F5148-0CD8-433E-9B94-FF74B2B1F7F1}" sibTransId="{FEB5AAA2-355F-4769-A82F-93FB5B3EAFEF}"/>
    <dgm:cxn modelId="{CE5CD42D-4989-4248-A82E-63A7621A03D4}" type="presOf" srcId="{3CAFB77F-495D-4646-BD40-D6CBCBEA564D}" destId="{BB040DCC-5407-4BE3-B9FB-91AF1FFE905E}" srcOrd="0" destOrd="0" presId="urn:microsoft.com/office/officeart/2005/8/layout/chevron1"/>
    <dgm:cxn modelId="{7B21E649-762C-46CC-B040-043807FC88C7}" type="presOf" srcId="{1891D840-B9D6-4253-BC7E-5C4884558687}" destId="{51658CDC-D01E-471E-8BCA-D6C363CDFFCC}" srcOrd="0" destOrd="0" presId="urn:microsoft.com/office/officeart/2005/8/layout/chevron1"/>
    <dgm:cxn modelId="{CF96D97B-773A-4DF9-95EB-16C0972A8667}" type="presOf" srcId="{A7DF3F56-2A33-47FD-A13C-49388AB1917E}" destId="{1B5F1ED0-6CC3-43AE-BD62-261C2F263998}" srcOrd="0" destOrd="0" presId="urn:microsoft.com/office/officeart/2005/8/layout/chevron1"/>
    <dgm:cxn modelId="{205266B4-6C1A-40B8-98AA-685E8A1D14C2}" srcId="{3CAFB77F-495D-4646-BD40-D6CBCBEA564D}" destId="{F5FCD382-EC51-471F-92F9-86236B9A7221}" srcOrd="0" destOrd="0" parTransId="{28FDDE44-72BC-4D2C-8443-F7A34EF904FE}" sibTransId="{A16E0ABA-9EBB-48F6-9358-D62D982406DB}"/>
    <dgm:cxn modelId="{E725D7C3-09A0-415B-936A-D3101F4D02ED}" srcId="{3CAFB77F-495D-4646-BD40-D6CBCBEA564D}" destId="{A7DF3F56-2A33-47FD-A13C-49388AB1917E}" srcOrd="2" destOrd="0" parTransId="{742FB832-C82B-4A0C-89BD-0CCE5F1AAA2E}" sibTransId="{69002D54-400C-49A9-8C9A-A1CA3FD57CEB}"/>
    <dgm:cxn modelId="{671CC9F3-6E4B-4001-856A-94A335398E66}" type="presOf" srcId="{F5FCD382-EC51-471F-92F9-86236B9A7221}" destId="{1974CEE4-00A1-45A7-BB76-054CF744B7A7}" srcOrd="0" destOrd="0" presId="urn:microsoft.com/office/officeart/2005/8/layout/chevron1"/>
    <dgm:cxn modelId="{1395481C-C361-49A9-86A1-346174291201}" type="presParOf" srcId="{BB040DCC-5407-4BE3-B9FB-91AF1FFE905E}" destId="{1974CEE4-00A1-45A7-BB76-054CF744B7A7}" srcOrd="0" destOrd="0" presId="urn:microsoft.com/office/officeart/2005/8/layout/chevron1"/>
    <dgm:cxn modelId="{31441F34-4B6F-4ACE-9630-C057FCE3DC12}" type="presParOf" srcId="{BB040DCC-5407-4BE3-B9FB-91AF1FFE905E}" destId="{D0165B23-BE46-4884-961B-95B1E4C2C398}" srcOrd="1" destOrd="0" presId="urn:microsoft.com/office/officeart/2005/8/layout/chevron1"/>
    <dgm:cxn modelId="{1626469A-0C57-4948-AB3E-000F47F0F79A}" type="presParOf" srcId="{BB040DCC-5407-4BE3-B9FB-91AF1FFE905E}" destId="{51658CDC-D01E-471E-8BCA-D6C363CDFFCC}" srcOrd="2" destOrd="0" presId="urn:microsoft.com/office/officeart/2005/8/layout/chevron1"/>
    <dgm:cxn modelId="{DB2ECD93-ED37-4B21-88D9-32D4C197AF78}" type="presParOf" srcId="{BB040DCC-5407-4BE3-B9FB-91AF1FFE905E}" destId="{E756279E-B2A4-4000-A21B-5714C41C8C50}" srcOrd="3" destOrd="0" presId="urn:microsoft.com/office/officeart/2005/8/layout/chevron1"/>
    <dgm:cxn modelId="{369CE286-A4B1-4547-9B43-976B5B6625F6}" type="presParOf" srcId="{BB040DCC-5407-4BE3-B9FB-91AF1FFE905E}" destId="{1B5F1ED0-6CC3-43AE-BD62-261C2F263998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AA6A78A-55A5-43F4-BC9B-612D915B39D6}" type="doc">
      <dgm:prSet loTypeId="urn:microsoft.com/office/officeart/2005/8/layout/chevron1" loCatId="process" qsTypeId="urn:microsoft.com/office/officeart/2005/8/quickstyle/simple1" qsCatId="simple" csTypeId="urn:microsoft.com/office/officeart/2005/8/colors/colorful4" csCatId="colorful" phldr="1"/>
      <dgm:spPr/>
    </dgm:pt>
    <dgm:pt modelId="{B9C00276-0EFD-4395-9A4D-B594D13B4445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Taux cantonal d’utilisation</a:t>
          </a:r>
        </a:p>
        <a:p>
          <a:r>
            <a:rPr lang="fr-CH" dirty="0"/>
            <a:t>92%</a:t>
          </a:r>
        </a:p>
      </dgm:t>
    </dgm:pt>
    <dgm:pt modelId="{EE518D6C-E5EF-4059-B77B-8B6497DF9922}" type="parTrans" cxnId="{35E1C332-4E1F-4BCF-9293-54E1E36F0ECC}">
      <dgm:prSet/>
      <dgm:spPr/>
      <dgm:t>
        <a:bodyPr/>
        <a:lstStyle/>
        <a:p>
          <a:endParaRPr lang="fr-CH"/>
        </a:p>
      </dgm:t>
    </dgm:pt>
    <dgm:pt modelId="{EAB575DD-17F8-4CB2-B977-F11764142100}" type="sibTrans" cxnId="{35E1C332-4E1F-4BCF-9293-54E1E36F0ECC}">
      <dgm:prSet/>
      <dgm:spPr/>
      <dgm:t>
        <a:bodyPr/>
        <a:lstStyle/>
        <a:p>
          <a:endParaRPr lang="fr-CH"/>
        </a:p>
      </dgm:t>
    </dgm:pt>
    <dgm:pt modelId="{105010DF-555D-443A-B2C5-9FE87DFFA2A7}">
      <dgm:prSet phldrT="[Texte]"/>
      <dgm:spPr/>
      <dgm:t>
        <a:bodyPr/>
        <a:lstStyle/>
        <a:p>
          <a:r>
            <a:rPr lang="fr-CH" dirty="0"/>
            <a:t>Réduction des zones à bâtir excédentaires</a:t>
          </a:r>
        </a:p>
        <a:p>
          <a:r>
            <a:rPr lang="fr-CH" dirty="0"/>
            <a:t>(art.15 al. 2 LAT)</a:t>
          </a:r>
        </a:p>
      </dgm:t>
    </dgm:pt>
    <dgm:pt modelId="{9AAB81A0-F2A2-4451-A22A-D27A7DE069CE}" type="parTrans" cxnId="{A148689C-C395-4E4E-BA35-7A2DC1A7FF56}">
      <dgm:prSet/>
      <dgm:spPr/>
      <dgm:t>
        <a:bodyPr/>
        <a:lstStyle/>
        <a:p>
          <a:endParaRPr lang="fr-CH"/>
        </a:p>
      </dgm:t>
    </dgm:pt>
    <dgm:pt modelId="{E8F46526-5575-4E46-888F-486DA12E9C33}" type="sibTrans" cxnId="{A148689C-C395-4E4E-BA35-7A2DC1A7FF56}">
      <dgm:prSet/>
      <dgm:spPr/>
      <dgm:t>
        <a:bodyPr/>
        <a:lstStyle/>
        <a:p>
          <a:endParaRPr lang="fr-CH"/>
        </a:p>
      </dgm:t>
    </dgm:pt>
    <dgm:pt modelId="{9D548F72-4C55-47D5-A0DD-2EE1255B4B84}">
      <dgm:prSet phldrT="[Texte]"/>
      <dgm:spPr>
        <a:solidFill>
          <a:schemeClr val="bg2">
            <a:lumMod val="50000"/>
          </a:schemeClr>
        </a:solidFill>
      </dgm:spPr>
      <dgm:t>
        <a:bodyPr/>
        <a:lstStyle/>
        <a:p>
          <a:r>
            <a:rPr lang="fr-CH" dirty="0"/>
            <a:t>Taux cantonal d’utilisation </a:t>
          </a:r>
        </a:p>
        <a:p>
          <a:r>
            <a:rPr lang="fr-CH" dirty="0"/>
            <a:t>100%</a:t>
          </a:r>
        </a:p>
      </dgm:t>
    </dgm:pt>
    <dgm:pt modelId="{45D3B6C8-98ED-46A9-A2F3-3A98D55613CC}" type="parTrans" cxnId="{0E18BC67-5DBC-4DF3-9649-A6849CC61A8E}">
      <dgm:prSet/>
      <dgm:spPr/>
      <dgm:t>
        <a:bodyPr/>
        <a:lstStyle/>
        <a:p>
          <a:endParaRPr lang="fr-CH"/>
        </a:p>
      </dgm:t>
    </dgm:pt>
    <dgm:pt modelId="{7D8F4625-BC52-4CDB-B94D-304BAE976668}" type="sibTrans" cxnId="{0E18BC67-5DBC-4DF3-9649-A6849CC61A8E}">
      <dgm:prSet/>
      <dgm:spPr/>
      <dgm:t>
        <a:bodyPr/>
        <a:lstStyle/>
        <a:p>
          <a:endParaRPr lang="fr-CH"/>
        </a:p>
      </dgm:t>
    </dgm:pt>
    <dgm:pt modelId="{F98C7F0D-251C-45F9-BCC9-75EB8C3BEF4B}" type="pres">
      <dgm:prSet presAssocID="{2AA6A78A-55A5-43F4-BC9B-612D915B39D6}" presName="Name0" presStyleCnt="0">
        <dgm:presLayoutVars>
          <dgm:dir/>
          <dgm:animLvl val="lvl"/>
          <dgm:resizeHandles val="exact"/>
        </dgm:presLayoutVars>
      </dgm:prSet>
      <dgm:spPr/>
    </dgm:pt>
    <dgm:pt modelId="{860D8E9C-4663-49BC-9CD9-A772FF72CF8E}" type="pres">
      <dgm:prSet presAssocID="{B9C00276-0EFD-4395-9A4D-B594D13B4445}" presName="parTxOnly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5AE01B6-C5F7-4A5A-8170-98D9D5E27D63}" type="pres">
      <dgm:prSet presAssocID="{EAB575DD-17F8-4CB2-B977-F11764142100}" presName="parTxOnlySpace" presStyleCnt="0"/>
      <dgm:spPr/>
    </dgm:pt>
    <dgm:pt modelId="{F8CBFDD1-ACDB-4DDB-AECE-B70ED2FD317D}" type="pres">
      <dgm:prSet presAssocID="{105010DF-555D-443A-B2C5-9FE87DFFA2A7}" presName="parTxOnly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C18982F2-2B54-4AA2-9607-E8B94AFC79E7}" type="pres">
      <dgm:prSet presAssocID="{E8F46526-5575-4E46-888F-486DA12E9C33}" presName="parTxOnlySpace" presStyleCnt="0"/>
      <dgm:spPr/>
    </dgm:pt>
    <dgm:pt modelId="{9B99C7C1-1B9D-48DD-B3E0-E8BF60A22707}" type="pres">
      <dgm:prSet presAssocID="{9D548F72-4C55-47D5-A0DD-2EE1255B4B84}" presName="parTxOnly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226DF022-1CDC-4B04-A7F5-CD36352FDD59}" type="presOf" srcId="{2AA6A78A-55A5-43F4-BC9B-612D915B39D6}" destId="{F98C7F0D-251C-45F9-BCC9-75EB8C3BEF4B}" srcOrd="0" destOrd="0" presId="urn:microsoft.com/office/officeart/2005/8/layout/chevron1"/>
    <dgm:cxn modelId="{35E1C332-4E1F-4BCF-9293-54E1E36F0ECC}" srcId="{2AA6A78A-55A5-43F4-BC9B-612D915B39D6}" destId="{B9C00276-0EFD-4395-9A4D-B594D13B4445}" srcOrd="0" destOrd="0" parTransId="{EE518D6C-E5EF-4059-B77B-8B6497DF9922}" sibTransId="{EAB575DD-17F8-4CB2-B977-F11764142100}"/>
    <dgm:cxn modelId="{0E18BC67-5DBC-4DF3-9649-A6849CC61A8E}" srcId="{2AA6A78A-55A5-43F4-BC9B-612D915B39D6}" destId="{9D548F72-4C55-47D5-A0DD-2EE1255B4B84}" srcOrd="2" destOrd="0" parTransId="{45D3B6C8-98ED-46A9-A2F3-3A98D55613CC}" sibTransId="{7D8F4625-BC52-4CDB-B94D-304BAE976668}"/>
    <dgm:cxn modelId="{3AAFE673-0425-4554-95FB-408DCD1D6186}" type="presOf" srcId="{B9C00276-0EFD-4395-9A4D-B594D13B4445}" destId="{860D8E9C-4663-49BC-9CD9-A772FF72CF8E}" srcOrd="0" destOrd="0" presId="urn:microsoft.com/office/officeart/2005/8/layout/chevron1"/>
    <dgm:cxn modelId="{4D752382-A118-4034-B6DC-AA9088CAF8F9}" type="presOf" srcId="{9D548F72-4C55-47D5-A0DD-2EE1255B4B84}" destId="{9B99C7C1-1B9D-48DD-B3E0-E8BF60A22707}" srcOrd="0" destOrd="0" presId="urn:microsoft.com/office/officeart/2005/8/layout/chevron1"/>
    <dgm:cxn modelId="{0CEFEB8D-8DB6-49C5-B53E-6D989CD48B3A}" type="presOf" srcId="{105010DF-555D-443A-B2C5-9FE87DFFA2A7}" destId="{F8CBFDD1-ACDB-4DDB-AECE-B70ED2FD317D}" srcOrd="0" destOrd="0" presId="urn:microsoft.com/office/officeart/2005/8/layout/chevron1"/>
    <dgm:cxn modelId="{A148689C-C395-4E4E-BA35-7A2DC1A7FF56}" srcId="{2AA6A78A-55A5-43F4-BC9B-612D915B39D6}" destId="{105010DF-555D-443A-B2C5-9FE87DFFA2A7}" srcOrd="1" destOrd="0" parTransId="{9AAB81A0-F2A2-4451-A22A-D27A7DE069CE}" sibTransId="{E8F46526-5575-4E46-888F-486DA12E9C33}"/>
    <dgm:cxn modelId="{A6232BA9-180E-403E-8694-EACFD1CDCE5F}" type="presParOf" srcId="{F98C7F0D-251C-45F9-BCC9-75EB8C3BEF4B}" destId="{860D8E9C-4663-49BC-9CD9-A772FF72CF8E}" srcOrd="0" destOrd="0" presId="urn:microsoft.com/office/officeart/2005/8/layout/chevron1"/>
    <dgm:cxn modelId="{6E8CC64D-692A-4A45-9245-959B7491B54A}" type="presParOf" srcId="{F98C7F0D-251C-45F9-BCC9-75EB8C3BEF4B}" destId="{45AE01B6-C5F7-4A5A-8170-98D9D5E27D63}" srcOrd="1" destOrd="0" presId="urn:microsoft.com/office/officeart/2005/8/layout/chevron1"/>
    <dgm:cxn modelId="{1115C82F-91CA-4B25-AE55-D34DF03746F8}" type="presParOf" srcId="{F98C7F0D-251C-45F9-BCC9-75EB8C3BEF4B}" destId="{F8CBFDD1-ACDB-4DDB-AECE-B70ED2FD317D}" srcOrd="2" destOrd="0" presId="urn:microsoft.com/office/officeart/2005/8/layout/chevron1"/>
    <dgm:cxn modelId="{9875E777-37EF-4AC4-85A4-1BE1BBB06B92}" type="presParOf" srcId="{F98C7F0D-251C-45F9-BCC9-75EB8C3BEF4B}" destId="{C18982F2-2B54-4AA2-9607-E8B94AFC79E7}" srcOrd="3" destOrd="0" presId="urn:microsoft.com/office/officeart/2005/8/layout/chevron1"/>
    <dgm:cxn modelId="{01F96D41-FE12-4305-94EB-F17E0CF419DA}" type="presParOf" srcId="{F98C7F0D-251C-45F9-BCC9-75EB8C3BEF4B}" destId="{9B99C7C1-1B9D-48DD-B3E0-E8BF60A22707}" srcOrd="4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E1F5B09-51F6-4093-97FA-39AFABC52BDA}" type="doc">
      <dgm:prSet loTypeId="urn:microsoft.com/office/officeart/2005/8/layout/hList7" loCatId="list" qsTypeId="urn:microsoft.com/office/officeart/2005/8/quickstyle/simple1" qsCatId="simple" csTypeId="urn:microsoft.com/office/officeart/2005/8/colors/accent3_4" csCatId="accent3" phldr="1"/>
      <dgm:spPr/>
    </dgm:pt>
    <dgm:pt modelId="{11EE01CB-A4F9-43E1-8BA0-A084F4513FB1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Indices minimaux d’utilisation du sol (IUS min)</a:t>
          </a:r>
        </a:p>
      </dgm:t>
    </dgm:pt>
    <dgm:pt modelId="{FFE6EE85-F2EA-40DA-9C77-8CAAB9539064}" type="parTrans" cxnId="{9680760E-7483-47C1-8270-6215A3DA176B}">
      <dgm:prSet/>
      <dgm:spPr/>
      <dgm:t>
        <a:bodyPr/>
        <a:lstStyle/>
        <a:p>
          <a:endParaRPr lang="fr-CH"/>
        </a:p>
      </dgm:t>
    </dgm:pt>
    <dgm:pt modelId="{0D7CFA31-8344-4A20-902D-C9E432A155B2}" type="sibTrans" cxnId="{9680760E-7483-47C1-8270-6215A3DA176B}">
      <dgm:prSet/>
      <dgm:spPr/>
      <dgm:t>
        <a:bodyPr/>
        <a:lstStyle/>
        <a:p>
          <a:endParaRPr lang="fr-CH"/>
        </a:p>
      </dgm:t>
    </dgm:pt>
    <dgm:pt modelId="{08D5E193-2A45-4994-A564-5E8F22E148CE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Réaménagement des espaces publics</a:t>
          </a:r>
        </a:p>
        <a:p>
          <a:r>
            <a:rPr lang="fr-CH" dirty="0"/>
            <a:t>Biodiversité</a:t>
          </a:r>
        </a:p>
      </dgm:t>
    </dgm:pt>
    <dgm:pt modelId="{4C4B87EA-7927-4DB4-B6F2-889544739C36}" type="parTrans" cxnId="{D310811E-3D7A-4F9F-985F-67D5E17CDFB3}">
      <dgm:prSet/>
      <dgm:spPr/>
      <dgm:t>
        <a:bodyPr/>
        <a:lstStyle/>
        <a:p>
          <a:endParaRPr lang="fr-CH"/>
        </a:p>
      </dgm:t>
    </dgm:pt>
    <dgm:pt modelId="{C84FD0D4-627B-4E43-97CF-F03F0FFE21CF}" type="sibTrans" cxnId="{D310811E-3D7A-4F9F-985F-67D5E17CDFB3}">
      <dgm:prSet/>
      <dgm:spPr/>
      <dgm:t>
        <a:bodyPr/>
        <a:lstStyle/>
        <a:p>
          <a:endParaRPr lang="fr-CH"/>
        </a:p>
      </dgm:t>
    </dgm:pt>
    <dgm:pt modelId="{45EB2669-B794-4EB1-ACE2-A6182BBEC231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Démarches participatives</a:t>
          </a:r>
        </a:p>
      </dgm:t>
    </dgm:pt>
    <dgm:pt modelId="{23E35220-9DF5-4E91-B8B9-4F5398C40A23}" type="parTrans" cxnId="{2A1A4C76-1C9A-4221-83CE-BF56C9099322}">
      <dgm:prSet/>
      <dgm:spPr/>
      <dgm:t>
        <a:bodyPr/>
        <a:lstStyle/>
        <a:p>
          <a:endParaRPr lang="fr-CH"/>
        </a:p>
      </dgm:t>
    </dgm:pt>
    <dgm:pt modelId="{E99A6320-C05B-4EE0-8FAC-855690095A2B}" type="sibTrans" cxnId="{2A1A4C76-1C9A-4221-83CE-BF56C9099322}">
      <dgm:prSet/>
      <dgm:spPr/>
      <dgm:t>
        <a:bodyPr/>
        <a:lstStyle/>
        <a:p>
          <a:endParaRPr lang="fr-CH"/>
        </a:p>
      </dgm:t>
    </dgm:pt>
    <dgm:pt modelId="{CB9C8BAB-37BC-4465-A8E5-5E72902ED1F4}" type="pres">
      <dgm:prSet presAssocID="{4E1F5B09-51F6-4093-97FA-39AFABC52BDA}" presName="Name0" presStyleCnt="0">
        <dgm:presLayoutVars>
          <dgm:dir/>
          <dgm:resizeHandles val="exact"/>
        </dgm:presLayoutVars>
      </dgm:prSet>
      <dgm:spPr/>
    </dgm:pt>
    <dgm:pt modelId="{F38E766D-4D10-4789-A6C4-9BB96F18825A}" type="pres">
      <dgm:prSet presAssocID="{4E1F5B09-51F6-4093-97FA-39AFABC52BDA}" presName="fgShape" presStyleLbl="fgShp" presStyleIdx="0" presStyleCnt="1"/>
      <dgm:spPr/>
    </dgm:pt>
    <dgm:pt modelId="{FFCA166E-802F-4034-ACC3-C92991731F55}" type="pres">
      <dgm:prSet presAssocID="{4E1F5B09-51F6-4093-97FA-39AFABC52BDA}" presName="linComp" presStyleCnt="0"/>
      <dgm:spPr/>
    </dgm:pt>
    <dgm:pt modelId="{B3BC6D21-9B7F-407C-B446-F299711A5FEB}" type="pres">
      <dgm:prSet presAssocID="{11EE01CB-A4F9-43E1-8BA0-A084F4513FB1}" presName="compNode" presStyleCnt="0"/>
      <dgm:spPr/>
    </dgm:pt>
    <dgm:pt modelId="{0F111735-E921-4000-8CEB-D5B978C53D7C}" type="pres">
      <dgm:prSet presAssocID="{11EE01CB-A4F9-43E1-8BA0-A084F4513FB1}" presName="bkgdShape" presStyleLbl="node1" presStyleIdx="0" presStyleCnt="3"/>
      <dgm:spPr/>
    </dgm:pt>
    <dgm:pt modelId="{88BFFEB7-C7D2-4E0C-92A4-2AD8638A8A86}" type="pres">
      <dgm:prSet presAssocID="{11EE01CB-A4F9-43E1-8BA0-A084F4513FB1}" presName="nodeTx" presStyleLbl="node1" presStyleIdx="0" presStyleCnt="3">
        <dgm:presLayoutVars>
          <dgm:bulletEnabled val="1"/>
        </dgm:presLayoutVars>
      </dgm:prSet>
      <dgm:spPr/>
    </dgm:pt>
    <dgm:pt modelId="{156B420A-4BEA-4257-B100-F2B4A2909F8C}" type="pres">
      <dgm:prSet presAssocID="{11EE01CB-A4F9-43E1-8BA0-A084F4513FB1}" presName="invisiNode" presStyleLbl="node1" presStyleIdx="0" presStyleCnt="3"/>
      <dgm:spPr/>
    </dgm:pt>
    <dgm:pt modelId="{9DC3EC82-BA01-42D5-A8E7-5CC09B61D636}" type="pres">
      <dgm:prSet presAssocID="{11EE01CB-A4F9-43E1-8BA0-A084F4513FB1}" presName="imagNode" presStyleLbl="fgImgPlace1" presStyleIdx="0" presStyleCnt="3"/>
      <dgm:spPr>
        <a:blipFill>
          <a:blip xmlns:r="http://schemas.openxmlformats.org/officeDocument/2006/relationships" r:embed="rId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B76078D-3637-4276-8C42-6CC616DD335B}" type="pres">
      <dgm:prSet presAssocID="{0D7CFA31-8344-4A20-902D-C9E432A155B2}" presName="sibTrans" presStyleLbl="sibTrans2D1" presStyleIdx="0" presStyleCnt="0"/>
      <dgm:spPr/>
    </dgm:pt>
    <dgm:pt modelId="{F64F342B-BD9D-4377-92B9-B238EAD1C3B7}" type="pres">
      <dgm:prSet presAssocID="{08D5E193-2A45-4994-A564-5E8F22E148CE}" presName="compNode" presStyleCnt="0"/>
      <dgm:spPr/>
    </dgm:pt>
    <dgm:pt modelId="{631EB13F-AC38-4AB2-8D43-38C19ED96B07}" type="pres">
      <dgm:prSet presAssocID="{08D5E193-2A45-4994-A564-5E8F22E148CE}" presName="bkgdShape" presStyleLbl="node1" presStyleIdx="1" presStyleCnt="3" custLinFactNeighborX="0"/>
      <dgm:spPr/>
    </dgm:pt>
    <dgm:pt modelId="{18DB90C9-BCD7-4408-91D8-3D03E9DD2019}" type="pres">
      <dgm:prSet presAssocID="{08D5E193-2A45-4994-A564-5E8F22E148CE}" presName="nodeTx" presStyleLbl="node1" presStyleIdx="1" presStyleCnt="3">
        <dgm:presLayoutVars>
          <dgm:bulletEnabled val="1"/>
        </dgm:presLayoutVars>
      </dgm:prSet>
      <dgm:spPr/>
    </dgm:pt>
    <dgm:pt modelId="{A4670CC1-25A0-4827-9121-9B42E3412F62}" type="pres">
      <dgm:prSet presAssocID="{08D5E193-2A45-4994-A564-5E8F22E148CE}" presName="invisiNode" presStyleLbl="node1" presStyleIdx="1" presStyleCnt="3"/>
      <dgm:spPr/>
    </dgm:pt>
    <dgm:pt modelId="{65781AB4-6CCF-4A2D-A08C-830EC7AC601C}" type="pres">
      <dgm:prSet presAssocID="{08D5E193-2A45-4994-A564-5E8F22E148CE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A9ABC858-8221-4590-A299-E6423A0F34B3}" type="pres">
      <dgm:prSet presAssocID="{C84FD0D4-627B-4E43-97CF-F03F0FFE21CF}" presName="sibTrans" presStyleLbl="sibTrans2D1" presStyleIdx="0" presStyleCnt="0"/>
      <dgm:spPr/>
    </dgm:pt>
    <dgm:pt modelId="{8BA1D3FA-86CB-49F3-B862-962AF0C75123}" type="pres">
      <dgm:prSet presAssocID="{45EB2669-B794-4EB1-ACE2-A6182BBEC231}" presName="compNode" presStyleCnt="0"/>
      <dgm:spPr/>
    </dgm:pt>
    <dgm:pt modelId="{048024B8-E3B4-4C4A-B9FE-6AE3527223D4}" type="pres">
      <dgm:prSet presAssocID="{45EB2669-B794-4EB1-ACE2-A6182BBEC231}" presName="bkgdShape" presStyleLbl="node1" presStyleIdx="2" presStyleCnt="3"/>
      <dgm:spPr/>
    </dgm:pt>
    <dgm:pt modelId="{337F543C-6A5B-43A5-9211-1DA7E29C16AF}" type="pres">
      <dgm:prSet presAssocID="{45EB2669-B794-4EB1-ACE2-A6182BBEC231}" presName="nodeTx" presStyleLbl="node1" presStyleIdx="2" presStyleCnt="3">
        <dgm:presLayoutVars>
          <dgm:bulletEnabled val="1"/>
        </dgm:presLayoutVars>
      </dgm:prSet>
      <dgm:spPr/>
    </dgm:pt>
    <dgm:pt modelId="{4EF4D2E3-FD06-4BAC-B178-5A26259B0AE1}" type="pres">
      <dgm:prSet presAssocID="{45EB2669-B794-4EB1-ACE2-A6182BBEC231}" presName="invisiNode" presStyleLbl="node1" presStyleIdx="2" presStyleCnt="3"/>
      <dgm:spPr/>
    </dgm:pt>
    <dgm:pt modelId="{5022EB20-31CD-426B-AD43-C68DD689E550}" type="pres">
      <dgm:prSet presAssocID="{45EB2669-B794-4EB1-ACE2-A6182BBEC231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</dgm:ptLst>
  <dgm:cxnLst>
    <dgm:cxn modelId="{9680760E-7483-47C1-8270-6215A3DA176B}" srcId="{4E1F5B09-51F6-4093-97FA-39AFABC52BDA}" destId="{11EE01CB-A4F9-43E1-8BA0-A084F4513FB1}" srcOrd="0" destOrd="0" parTransId="{FFE6EE85-F2EA-40DA-9C77-8CAAB9539064}" sibTransId="{0D7CFA31-8344-4A20-902D-C9E432A155B2}"/>
    <dgm:cxn modelId="{D310811E-3D7A-4F9F-985F-67D5E17CDFB3}" srcId="{4E1F5B09-51F6-4093-97FA-39AFABC52BDA}" destId="{08D5E193-2A45-4994-A564-5E8F22E148CE}" srcOrd="1" destOrd="0" parTransId="{4C4B87EA-7927-4DB4-B6F2-889544739C36}" sibTransId="{C84FD0D4-627B-4E43-97CF-F03F0FFE21CF}"/>
    <dgm:cxn modelId="{49B7ED24-9BDC-4811-9C8F-421E87436684}" type="presOf" srcId="{11EE01CB-A4F9-43E1-8BA0-A084F4513FB1}" destId="{88BFFEB7-C7D2-4E0C-92A4-2AD8638A8A86}" srcOrd="1" destOrd="0" presId="urn:microsoft.com/office/officeart/2005/8/layout/hList7"/>
    <dgm:cxn modelId="{E872703E-4DFC-4BFA-8F05-548392665CFF}" type="presOf" srcId="{0D7CFA31-8344-4A20-902D-C9E432A155B2}" destId="{CB76078D-3637-4276-8C42-6CC616DD335B}" srcOrd="0" destOrd="0" presId="urn:microsoft.com/office/officeart/2005/8/layout/hList7"/>
    <dgm:cxn modelId="{9BC68743-2AEF-478D-83BE-215348F22F77}" type="presOf" srcId="{45EB2669-B794-4EB1-ACE2-A6182BBEC231}" destId="{048024B8-E3B4-4C4A-B9FE-6AE3527223D4}" srcOrd="0" destOrd="0" presId="urn:microsoft.com/office/officeart/2005/8/layout/hList7"/>
    <dgm:cxn modelId="{BEF02E65-A993-4554-8E07-8856E973A331}" type="presOf" srcId="{45EB2669-B794-4EB1-ACE2-A6182BBEC231}" destId="{337F543C-6A5B-43A5-9211-1DA7E29C16AF}" srcOrd="1" destOrd="0" presId="urn:microsoft.com/office/officeart/2005/8/layout/hList7"/>
    <dgm:cxn modelId="{1E17A567-5A35-4A3C-A0B4-F78D7BBE9729}" type="presOf" srcId="{08D5E193-2A45-4994-A564-5E8F22E148CE}" destId="{631EB13F-AC38-4AB2-8D43-38C19ED96B07}" srcOrd="0" destOrd="0" presId="urn:microsoft.com/office/officeart/2005/8/layout/hList7"/>
    <dgm:cxn modelId="{2A1A4C76-1C9A-4221-83CE-BF56C9099322}" srcId="{4E1F5B09-51F6-4093-97FA-39AFABC52BDA}" destId="{45EB2669-B794-4EB1-ACE2-A6182BBEC231}" srcOrd="2" destOrd="0" parTransId="{23E35220-9DF5-4E91-B8B9-4F5398C40A23}" sibTransId="{E99A6320-C05B-4EE0-8FAC-855690095A2B}"/>
    <dgm:cxn modelId="{CE2C4E7F-8604-4D12-A511-881BB5307806}" type="presOf" srcId="{C84FD0D4-627B-4E43-97CF-F03F0FFE21CF}" destId="{A9ABC858-8221-4590-A299-E6423A0F34B3}" srcOrd="0" destOrd="0" presId="urn:microsoft.com/office/officeart/2005/8/layout/hList7"/>
    <dgm:cxn modelId="{D92D9282-8BD4-45DC-BAF1-5CC646450BF3}" type="presOf" srcId="{08D5E193-2A45-4994-A564-5E8F22E148CE}" destId="{18DB90C9-BCD7-4408-91D8-3D03E9DD2019}" srcOrd="1" destOrd="0" presId="urn:microsoft.com/office/officeart/2005/8/layout/hList7"/>
    <dgm:cxn modelId="{97A71196-CD3C-4B7A-A156-03FC19B2530F}" type="presOf" srcId="{4E1F5B09-51F6-4093-97FA-39AFABC52BDA}" destId="{CB9C8BAB-37BC-4465-A8E5-5E72902ED1F4}" srcOrd="0" destOrd="0" presId="urn:microsoft.com/office/officeart/2005/8/layout/hList7"/>
    <dgm:cxn modelId="{44F1E9FC-F965-4155-983B-34D58B130570}" type="presOf" srcId="{11EE01CB-A4F9-43E1-8BA0-A084F4513FB1}" destId="{0F111735-E921-4000-8CEB-D5B978C53D7C}" srcOrd="0" destOrd="0" presId="urn:microsoft.com/office/officeart/2005/8/layout/hList7"/>
    <dgm:cxn modelId="{857EA636-2B73-4460-9C33-FD4C2B4DFCBA}" type="presParOf" srcId="{CB9C8BAB-37BC-4465-A8E5-5E72902ED1F4}" destId="{F38E766D-4D10-4789-A6C4-9BB96F18825A}" srcOrd="0" destOrd="0" presId="urn:microsoft.com/office/officeart/2005/8/layout/hList7"/>
    <dgm:cxn modelId="{9AA92C2E-4F2A-48E5-9649-C76FE0995B4B}" type="presParOf" srcId="{CB9C8BAB-37BC-4465-A8E5-5E72902ED1F4}" destId="{FFCA166E-802F-4034-ACC3-C92991731F55}" srcOrd="1" destOrd="0" presId="urn:microsoft.com/office/officeart/2005/8/layout/hList7"/>
    <dgm:cxn modelId="{CD81F9DE-1A6B-484B-BE4B-C6A404F4A096}" type="presParOf" srcId="{FFCA166E-802F-4034-ACC3-C92991731F55}" destId="{B3BC6D21-9B7F-407C-B446-F299711A5FEB}" srcOrd="0" destOrd="0" presId="urn:microsoft.com/office/officeart/2005/8/layout/hList7"/>
    <dgm:cxn modelId="{87534DDD-2B93-4466-A17E-BD562CFFD5F6}" type="presParOf" srcId="{B3BC6D21-9B7F-407C-B446-F299711A5FEB}" destId="{0F111735-E921-4000-8CEB-D5B978C53D7C}" srcOrd="0" destOrd="0" presId="urn:microsoft.com/office/officeart/2005/8/layout/hList7"/>
    <dgm:cxn modelId="{C91F65A6-3890-490D-A440-401BEF2A0E8A}" type="presParOf" srcId="{B3BC6D21-9B7F-407C-B446-F299711A5FEB}" destId="{88BFFEB7-C7D2-4E0C-92A4-2AD8638A8A86}" srcOrd="1" destOrd="0" presId="urn:microsoft.com/office/officeart/2005/8/layout/hList7"/>
    <dgm:cxn modelId="{C4615CF0-EF05-4B0C-8209-7226BF06CE1D}" type="presParOf" srcId="{B3BC6D21-9B7F-407C-B446-F299711A5FEB}" destId="{156B420A-4BEA-4257-B100-F2B4A2909F8C}" srcOrd="2" destOrd="0" presId="urn:microsoft.com/office/officeart/2005/8/layout/hList7"/>
    <dgm:cxn modelId="{207BF51A-67B3-4DE0-AB04-01B834FDF21F}" type="presParOf" srcId="{B3BC6D21-9B7F-407C-B446-F299711A5FEB}" destId="{9DC3EC82-BA01-42D5-A8E7-5CC09B61D636}" srcOrd="3" destOrd="0" presId="urn:microsoft.com/office/officeart/2005/8/layout/hList7"/>
    <dgm:cxn modelId="{5113BADD-5310-4652-83DF-9C90792550B2}" type="presParOf" srcId="{FFCA166E-802F-4034-ACC3-C92991731F55}" destId="{CB76078D-3637-4276-8C42-6CC616DD335B}" srcOrd="1" destOrd="0" presId="urn:microsoft.com/office/officeart/2005/8/layout/hList7"/>
    <dgm:cxn modelId="{DE273E12-040E-454B-AEE6-6EA8237EC2E7}" type="presParOf" srcId="{FFCA166E-802F-4034-ACC3-C92991731F55}" destId="{F64F342B-BD9D-4377-92B9-B238EAD1C3B7}" srcOrd="2" destOrd="0" presId="urn:microsoft.com/office/officeart/2005/8/layout/hList7"/>
    <dgm:cxn modelId="{67341F3A-19B4-4530-BDB8-3A6D21B4F743}" type="presParOf" srcId="{F64F342B-BD9D-4377-92B9-B238EAD1C3B7}" destId="{631EB13F-AC38-4AB2-8D43-38C19ED96B07}" srcOrd="0" destOrd="0" presId="urn:microsoft.com/office/officeart/2005/8/layout/hList7"/>
    <dgm:cxn modelId="{E39D362B-BF7F-472D-97FF-B3ECD4BA9492}" type="presParOf" srcId="{F64F342B-BD9D-4377-92B9-B238EAD1C3B7}" destId="{18DB90C9-BCD7-4408-91D8-3D03E9DD2019}" srcOrd="1" destOrd="0" presId="urn:microsoft.com/office/officeart/2005/8/layout/hList7"/>
    <dgm:cxn modelId="{2DC68560-B7C8-46A2-923D-7B9570749C30}" type="presParOf" srcId="{F64F342B-BD9D-4377-92B9-B238EAD1C3B7}" destId="{A4670CC1-25A0-4827-9121-9B42E3412F62}" srcOrd="2" destOrd="0" presId="urn:microsoft.com/office/officeart/2005/8/layout/hList7"/>
    <dgm:cxn modelId="{FCAB2B54-A38E-43E2-A43E-2B10626E974A}" type="presParOf" srcId="{F64F342B-BD9D-4377-92B9-B238EAD1C3B7}" destId="{65781AB4-6CCF-4A2D-A08C-830EC7AC601C}" srcOrd="3" destOrd="0" presId="urn:microsoft.com/office/officeart/2005/8/layout/hList7"/>
    <dgm:cxn modelId="{29F4C2FA-CC51-4FA2-A4F0-8476C7C2F930}" type="presParOf" srcId="{FFCA166E-802F-4034-ACC3-C92991731F55}" destId="{A9ABC858-8221-4590-A299-E6423A0F34B3}" srcOrd="3" destOrd="0" presId="urn:microsoft.com/office/officeart/2005/8/layout/hList7"/>
    <dgm:cxn modelId="{C0EA499D-1217-46FD-B003-3C4F1FDD51EC}" type="presParOf" srcId="{FFCA166E-802F-4034-ACC3-C92991731F55}" destId="{8BA1D3FA-86CB-49F3-B862-962AF0C75123}" srcOrd="4" destOrd="0" presId="urn:microsoft.com/office/officeart/2005/8/layout/hList7"/>
    <dgm:cxn modelId="{010A3E31-4E26-4FB0-8111-FF56B502BBC6}" type="presParOf" srcId="{8BA1D3FA-86CB-49F3-B862-962AF0C75123}" destId="{048024B8-E3B4-4C4A-B9FE-6AE3527223D4}" srcOrd="0" destOrd="0" presId="urn:microsoft.com/office/officeart/2005/8/layout/hList7"/>
    <dgm:cxn modelId="{88EB7DEF-7448-4099-9E6B-3D27BAE7367A}" type="presParOf" srcId="{8BA1D3FA-86CB-49F3-B862-962AF0C75123}" destId="{337F543C-6A5B-43A5-9211-1DA7E29C16AF}" srcOrd="1" destOrd="0" presId="urn:microsoft.com/office/officeart/2005/8/layout/hList7"/>
    <dgm:cxn modelId="{311FDC0B-08C8-41A2-AB5A-CCF7CB49B3FA}" type="presParOf" srcId="{8BA1D3FA-86CB-49F3-B862-962AF0C75123}" destId="{4EF4D2E3-FD06-4BAC-B178-5A26259B0AE1}" srcOrd="2" destOrd="0" presId="urn:microsoft.com/office/officeart/2005/8/layout/hList7"/>
    <dgm:cxn modelId="{4D7D555D-85C5-46BB-B78B-364F0B9A8298}" type="presParOf" srcId="{8BA1D3FA-86CB-49F3-B862-962AF0C75123}" destId="{5022EB20-31CD-426B-AD43-C68DD689E55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E1F5B09-51F6-4093-97FA-39AFABC52BDA}" type="doc">
      <dgm:prSet loTypeId="urn:microsoft.com/office/officeart/2005/8/layout/hList7" loCatId="list" qsTypeId="urn:microsoft.com/office/officeart/2005/8/quickstyle/simple1" qsCatId="simple" csTypeId="urn:microsoft.com/office/officeart/2005/8/colors/accent3_4" csCatId="accent3" phldr="1"/>
      <dgm:spPr/>
    </dgm:pt>
    <dgm:pt modelId="{11EE01CB-A4F9-43E1-8BA0-A084F4513FB1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Indices minimaux d’utilisation du sol (IUS min)</a:t>
          </a:r>
        </a:p>
      </dgm:t>
    </dgm:pt>
    <dgm:pt modelId="{FFE6EE85-F2EA-40DA-9C77-8CAAB9539064}" type="parTrans" cxnId="{9680760E-7483-47C1-8270-6215A3DA176B}">
      <dgm:prSet/>
      <dgm:spPr/>
      <dgm:t>
        <a:bodyPr/>
        <a:lstStyle/>
        <a:p>
          <a:endParaRPr lang="fr-CH"/>
        </a:p>
      </dgm:t>
    </dgm:pt>
    <dgm:pt modelId="{0D7CFA31-8344-4A20-902D-C9E432A155B2}" type="sibTrans" cxnId="{9680760E-7483-47C1-8270-6215A3DA176B}">
      <dgm:prSet/>
      <dgm:spPr/>
      <dgm:t>
        <a:bodyPr/>
        <a:lstStyle/>
        <a:p>
          <a:endParaRPr lang="fr-CH"/>
        </a:p>
      </dgm:t>
    </dgm:pt>
    <dgm:pt modelId="{08D5E193-2A45-4994-A564-5E8F22E148CE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Réaménagement des espaces publics</a:t>
          </a:r>
        </a:p>
        <a:p>
          <a:r>
            <a:rPr lang="fr-CH" dirty="0"/>
            <a:t>Biodiversité</a:t>
          </a:r>
        </a:p>
      </dgm:t>
    </dgm:pt>
    <dgm:pt modelId="{4C4B87EA-7927-4DB4-B6F2-889544739C36}" type="parTrans" cxnId="{D310811E-3D7A-4F9F-985F-67D5E17CDFB3}">
      <dgm:prSet/>
      <dgm:spPr/>
      <dgm:t>
        <a:bodyPr/>
        <a:lstStyle/>
        <a:p>
          <a:endParaRPr lang="fr-CH"/>
        </a:p>
      </dgm:t>
    </dgm:pt>
    <dgm:pt modelId="{C84FD0D4-627B-4E43-97CF-F03F0FFE21CF}" type="sibTrans" cxnId="{D310811E-3D7A-4F9F-985F-67D5E17CDFB3}">
      <dgm:prSet/>
      <dgm:spPr/>
      <dgm:t>
        <a:bodyPr/>
        <a:lstStyle/>
        <a:p>
          <a:endParaRPr lang="fr-CH"/>
        </a:p>
      </dgm:t>
    </dgm:pt>
    <dgm:pt modelId="{45EB2669-B794-4EB1-ACE2-A6182BBEC231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Démarches participatives</a:t>
          </a:r>
        </a:p>
      </dgm:t>
    </dgm:pt>
    <dgm:pt modelId="{23E35220-9DF5-4E91-B8B9-4F5398C40A23}" type="parTrans" cxnId="{2A1A4C76-1C9A-4221-83CE-BF56C9099322}">
      <dgm:prSet/>
      <dgm:spPr/>
      <dgm:t>
        <a:bodyPr/>
        <a:lstStyle/>
        <a:p>
          <a:endParaRPr lang="fr-CH"/>
        </a:p>
      </dgm:t>
    </dgm:pt>
    <dgm:pt modelId="{E99A6320-C05B-4EE0-8FAC-855690095A2B}" type="sibTrans" cxnId="{2A1A4C76-1C9A-4221-83CE-BF56C9099322}">
      <dgm:prSet/>
      <dgm:spPr/>
      <dgm:t>
        <a:bodyPr/>
        <a:lstStyle/>
        <a:p>
          <a:endParaRPr lang="fr-CH"/>
        </a:p>
      </dgm:t>
    </dgm:pt>
    <dgm:pt modelId="{CB9C8BAB-37BC-4465-A8E5-5E72902ED1F4}" type="pres">
      <dgm:prSet presAssocID="{4E1F5B09-51F6-4093-97FA-39AFABC52BDA}" presName="Name0" presStyleCnt="0">
        <dgm:presLayoutVars>
          <dgm:dir/>
          <dgm:resizeHandles val="exact"/>
        </dgm:presLayoutVars>
      </dgm:prSet>
      <dgm:spPr/>
    </dgm:pt>
    <dgm:pt modelId="{F38E766D-4D10-4789-A6C4-9BB96F18825A}" type="pres">
      <dgm:prSet presAssocID="{4E1F5B09-51F6-4093-97FA-39AFABC52BDA}" presName="fgShape" presStyleLbl="fgShp" presStyleIdx="0" presStyleCnt="1"/>
      <dgm:spPr/>
    </dgm:pt>
    <dgm:pt modelId="{FFCA166E-802F-4034-ACC3-C92991731F55}" type="pres">
      <dgm:prSet presAssocID="{4E1F5B09-51F6-4093-97FA-39AFABC52BDA}" presName="linComp" presStyleCnt="0"/>
      <dgm:spPr/>
    </dgm:pt>
    <dgm:pt modelId="{B3BC6D21-9B7F-407C-B446-F299711A5FEB}" type="pres">
      <dgm:prSet presAssocID="{11EE01CB-A4F9-43E1-8BA0-A084F4513FB1}" presName="compNode" presStyleCnt="0"/>
      <dgm:spPr/>
    </dgm:pt>
    <dgm:pt modelId="{0F111735-E921-4000-8CEB-D5B978C53D7C}" type="pres">
      <dgm:prSet presAssocID="{11EE01CB-A4F9-43E1-8BA0-A084F4513FB1}" presName="bkgdShape" presStyleLbl="node1" presStyleIdx="0" presStyleCnt="3"/>
      <dgm:spPr/>
    </dgm:pt>
    <dgm:pt modelId="{88BFFEB7-C7D2-4E0C-92A4-2AD8638A8A86}" type="pres">
      <dgm:prSet presAssocID="{11EE01CB-A4F9-43E1-8BA0-A084F4513FB1}" presName="nodeTx" presStyleLbl="node1" presStyleIdx="0" presStyleCnt="3">
        <dgm:presLayoutVars>
          <dgm:bulletEnabled val="1"/>
        </dgm:presLayoutVars>
      </dgm:prSet>
      <dgm:spPr/>
    </dgm:pt>
    <dgm:pt modelId="{156B420A-4BEA-4257-B100-F2B4A2909F8C}" type="pres">
      <dgm:prSet presAssocID="{11EE01CB-A4F9-43E1-8BA0-A084F4513FB1}" presName="invisiNode" presStyleLbl="node1" presStyleIdx="0" presStyleCnt="3"/>
      <dgm:spPr/>
    </dgm:pt>
    <dgm:pt modelId="{9DC3EC82-BA01-42D5-A8E7-5CC09B61D636}" type="pres">
      <dgm:prSet presAssocID="{11EE01CB-A4F9-43E1-8BA0-A084F4513FB1}" presName="imagNode" presStyleLbl="fgImgPlace1" presStyleIdx="0" presStyleCnt="3"/>
      <dgm:spPr>
        <a:blipFill>
          <a:blip xmlns:r="http://schemas.openxmlformats.org/officeDocument/2006/relationships" r:embed="rId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</dgm:spPr>
    </dgm:pt>
    <dgm:pt modelId="{CB76078D-3637-4276-8C42-6CC616DD335B}" type="pres">
      <dgm:prSet presAssocID="{0D7CFA31-8344-4A20-902D-C9E432A155B2}" presName="sibTrans" presStyleLbl="sibTrans2D1" presStyleIdx="0" presStyleCnt="0"/>
      <dgm:spPr/>
    </dgm:pt>
    <dgm:pt modelId="{F64F342B-BD9D-4377-92B9-B238EAD1C3B7}" type="pres">
      <dgm:prSet presAssocID="{08D5E193-2A45-4994-A564-5E8F22E148CE}" presName="compNode" presStyleCnt="0"/>
      <dgm:spPr/>
    </dgm:pt>
    <dgm:pt modelId="{631EB13F-AC38-4AB2-8D43-38C19ED96B07}" type="pres">
      <dgm:prSet presAssocID="{08D5E193-2A45-4994-A564-5E8F22E148CE}" presName="bkgdShape" presStyleLbl="node1" presStyleIdx="1" presStyleCnt="3" custLinFactNeighborX="0"/>
      <dgm:spPr/>
    </dgm:pt>
    <dgm:pt modelId="{18DB90C9-BCD7-4408-91D8-3D03E9DD2019}" type="pres">
      <dgm:prSet presAssocID="{08D5E193-2A45-4994-A564-5E8F22E148CE}" presName="nodeTx" presStyleLbl="node1" presStyleIdx="1" presStyleCnt="3">
        <dgm:presLayoutVars>
          <dgm:bulletEnabled val="1"/>
        </dgm:presLayoutVars>
      </dgm:prSet>
      <dgm:spPr/>
    </dgm:pt>
    <dgm:pt modelId="{A4670CC1-25A0-4827-9121-9B42E3412F62}" type="pres">
      <dgm:prSet presAssocID="{08D5E193-2A45-4994-A564-5E8F22E148CE}" presName="invisiNode" presStyleLbl="node1" presStyleIdx="1" presStyleCnt="3"/>
      <dgm:spPr/>
    </dgm:pt>
    <dgm:pt modelId="{65781AB4-6CCF-4A2D-A08C-830EC7AC601C}" type="pres">
      <dgm:prSet presAssocID="{08D5E193-2A45-4994-A564-5E8F22E148CE}" presName="imagNode" presStyleLbl="fgImgPlace1" presStyleIdx="1" presStyleCnt="3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</dgm:spPr>
    </dgm:pt>
    <dgm:pt modelId="{A9ABC858-8221-4590-A299-E6423A0F34B3}" type="pres">
      <dgm:prSet presAssocID="{C84FD0D4-627B-4E43-97CF-F03F0FFE21CF}" presName="sibTrans" presStyleLbl="sibTrans2D1" presStyleIdx="0" presStyleCnt="0"/>
      <dgm:spPr/>
    </dgm:pt>
    <dgm:pt modelId="{8BA1D3FA-86CB-49F3-B862-962AF0C75123}" type="pres">
      <dgm:prSet presAssocID="{45EB2669-B794-4EB1-ACE2-A6182BBEC231}" presName="compNode" presStyleCnt="0"/>
      <dgm:spPr/>
    </dgm:pt>
    <dgm:pt modelId="{048024B8-E3B4-4C4A-B9FE-6AE3527223D4}" type="pres">
      <dgm:prSet presAssocID="{45EB2669-B794-4EB1-ACE2-A6182BBEC231}" presName="bkgdShape" presStyleLbl="node1" presStyleIdx="2" presStyleCnt="3"/>
      <dgm:spPr/>
    </dgm:pt>
    <dgm:pt modelId="{337F543C-6A5B-43A5-9211-1DA7E29C16AF}" type="pres">
      <dgm:prSet presAssocID="{45EB2669-B794-4EB1-ACE2-A6182BBEC231}" presName="nodeTx" presStyleLbl="node1" presStyleIdx="2" presStyleCnt="3">
        <dgm:presLayoutVars>
          <dgm:bulletEnabled val="1"/>
        </dgm:presLayoutVars>
      </dgm:prSet>
      <dgm:spPr/>
    </dgm:pt>
    <dgm:pt modelId="{4EF4D2E3-FD06-4BAC-B178-5A26259B0AE1}" type="pres">
      <dgm:prSet presAssocID="{45EB2669-B794-4EB1-ACE2-A6182BBEC231}" presName="invisiNode" presStyleLbl="node1" presStyleIdx="2" presStyleCnt="3"/>
      <dgm:spPr/>
    </dgm:pt>
    <dgm:pt modelId="{5022EB20-31CD-426B-AD43-C68DD689E550}" type="pres">
      <dgm:prSet presAssocID="{45EB2669-B794-4EB1-ACE2-A6182BBEC231}" presName="imagNode" presStyleLbl="fgImgPlace1" presStyleIdx="2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</dgm:spPr>
    </dgm:pt>
  </dgm:ptLst>
  <dgm:cxnLst>
    <dgm:cxn modelId="{38924803-BB8D-4498-8146-28742E111ABF}" type="presOf" srcId="{11EE01CB-A4F9-43E1-8BA0-A084F4513FB1}" destId="{88BFFEB7-C7D2-4E0C-92A4-2AD8638A8A86}" srcOrd="1" destOrd="0" presId="urn:microsoft.com/office/officeart/2005/8/layout/hList7"/>
    <dgm:cxn modelId="{AE1A6506-7A85-4C4B-B2DF-04B572014D68}" type="presOf" srcId="{0D7CFA31-8344-4A20-902D-C9E432A155B2}" destId="{CB76078D-3637-4276-8C42-6CC616DD335B}" srcOrd="0" destOrd="0" presId="urn:microsoft.com/office/officeart/2005/8/layout/hList7"/>
    <dgm:cxn modelId="{9680760E-7483-47C1-8270-6215A3DA176B}" srcId="{4E1F5B09-51F6-4093-97FA-39AFABC52BDA}" destId="{11EE01CB-A4F9-43E1-8BA0-A084F4513FB1}" srcOrd="0" destOrd="0" parTransId="{FFE6EE85-F2EA-40DA-9C77-8CAAB9539064}" sibTransId="{0D7CFA31-8344-4A20-902D-C9E432A155B2}"/>
    <dgm:cxn modelId="{731E0813-56A5-4FE9-A92E-8A5474A5DE5D}" type="presOf" srcId="{45EB2669-B794-4EB1-ACE2-A6182BBEC231}" destId="{048024B8-E3B4-4C4A-B9FE-6AE3527223D4}" srcOrd="0" destOrd="0" presId="urn:microsoft.com/office/officeart/2005/8/layout/hList7"/>
    <dgm:cxn modelId="{D310811E-3D7A-4F9F-985F-67D5E17CDFB3}" srcId="{4E1F5B09-51F6-4093-97FA-39AFABC52BDA}" destId="{08D5E193-2A45-4994-A564-5E8F22E148CE}" srcOrd="1" destOrd="0" parTransId="{4C4B87EA-7927-4DB4-B6F2-889544739C36}" sibTransId="{C84FD0D4-627B-4E43-97CF-F03F0FFE21CF}"/>
    <dgm:cxn modelId="{DB6A4E21-098E-4245-ADA5-7B6A9411A155}" type="presOf" srcId="{11EE01CB-A4F9-43E1-8BA0-A084F4513FB1}" destId="{0F111735-E921-4000-8CEB-D5B978C53D7C}" srcOrd="0" destOrd="0" presId="urn:microsoft.com/office/officeart/2005/8/layout/hList7"/>
    <dgm:cxn modelId="{69140828-A368-4318-AB4D-3284DDD250F3}" type="presOf" srcId="{45EB2669-B794-4EB1-ACE2-A6182BBEC231}" destId="{337F543C-6A5B-43A5-9211-1DA7E29C16AF}" srcOrd="1" destOrd="0" presId="urn:microsoft.com/office/officeart/2005/8/layout/hList7"/>
    <dgm:cxn modelId="{5D9A694A-3754-47DD-BA51-A583FAB97FA8}" type="presOf" srcId="{4E1F5B09-51F6-4093-97FA-39AFABC52BDA}" destId="{CB9C8BAB-37BC-4465-A8E5-5E72902ED1F4}" srcOrd="0" destOrd="0" presId="urn:microsoft.com/office/officeart/2005/8/layout/hList7"/>
    <dgm:cxn modelId="{2A1A4C76-1C9A-4221-83CE-BF56C9099322}" srcId="{4E1F5B09-51F6-4093-97FA-39AFABC52BDA}" destId="{45EB2669-B794-4EB1-ACE2-A6182BBEC231}" srcOrd="2" destOrd="0" parTransId="{23E35220-9DF5-4E91-B8B9-4F5398C40A23}" sibTransId="{E99A6320-C05B-4EE0-8FAC-855690095A2B}"/>
    <dgm:cxn modelId="{918C0878-D94B-4090-9438-F9C01A1D29E0}" type="presOf" srcId="{08D5E193-2A45-4994-A564-5E8F22E148CE}" destId="{631EB13F-AC38-4AB2-8D43-38C19ED96B07}" srcOrd="0" destOrd="0" presId="urn:microsoft.com/office/officeart/2005/8/layout/hList7"/>
    <dgm:cxn modelId="{14432CC2-0C5B-4E55-B5CB-1CF2E7409075}" type="presOf" srcId="{08D5E193-2A45-4994-A564-5E8F22E148CE}" destId="{18DB90C9-BCD7-4408-91D8-3D03E9DD2019}" srcOrd="1" destOrd="0" presId="urn:microsoft.com/office/officeart/2005/8/layout/hList7"/>
    <dgm:cxn modelId="{A4F258E4-1044-4F4E-AE59-A04E26B48FEB}" type="presOf" srcId="{C84FD0D4-627B-4E43-97CF-F03F0FFE21CF}" destId="{A9ABC858-8221-4590-A299-E6423A0F34B3}" srcOrd="0" destOrd="0" presId="urn:microsoft.com/office/officeart/2005/8/layout/hList7"/>
    <dgm:cxn modelId="{71996C2B-2985-47A0-A672-2A59FA35F6E8}" type="presParOf" srcId="{CB9C8BAB-37BC-4465-A8E5-5E72902ED1F4}" destId="{F38E766D-4D10-4789-A6C4-9BB96F18825A}" srcOrd="0" destOrd="0" presId="urn:microsoft.com/office/officeart/2005/8/layout/hList7"/>
    <dgm:cxn modelId="{CE1AB5B6-5F13-4213-AB74-D59A5580F5D8}" type="presParOf" srcId="{CB9C8BAB-37BC-4465-A8E5-5E72902ED1F4}" destId="{FFCA166E-802F-4034-ACC3-C92991731F55}" srcOrd="1" destOrd="0" presId="urn:microsoft.com/office/officeart/2005/8/layout/hList7"/>
    <dgm:cxn modelId="{EE93CAFE-8817-4F0D-91E3-D8D8E4412F64}" type="presParOf" srcId="{FFCA166E-802F-4034-ACC3-C92991731F55}" destId="{B3BC6D21-9B7F-407C-B446-F299711A5FEB}" srcOrd="0" destOrd="0" presId="urn:microsoft.com/office/officeart/2005/8/layout/hList7"/>
    <dgm:cxn modelId="{B539D58A-3266-4ACB-9C11-233508D00BFE}" type="presParOf" srcId="{B3BC6D21-9B7F-407C-B446-F299711A5FEB}" destId="{0F111735-E921-4000-8CEB-D5B978C53D7C}" srcOrd="0" destOrd="0" presId="urn:microsoft.com/office/officeart/2005/8/layout/hList7"/>
    <dgm:cxn modelId="{E4FCA009-47A6-4CBE-81E4-259B86CF15FC}" type="presParOf" srcId="{B3BC6D21-9B7F-407C-B446-F299711A5FEB}" destId="{88BFFEB7-C7D2-4E0C-92A4-2AD8638A8A86}" srcOrd="1" destOrd="0" presId="urn:microsoft.com/office/officeart/2005/8/layout/hList7"/>
    <dgm:cxn modelId="{734601E3-B209-44CF-99C6-439D2389D5FA}" type="presParOf" srcId="{B3BC6D21-9B7F-407C-B446-F299711A5FEB}" destId="{156B420A-4BEA-4257-B100-F2B4A2909F8C}" srcOrd="2" destOrd="0" presId="urn:microsoft.com/office/officeart/2005/8/layout/hList7"/>
    <dgm:cxn modelId="{0C2A320B-4A1C-4550-AB75-85E2E70922F2}" type="presParOf" srcId="{B3BC6D21-9B7F-407C-B446-F299711A5FEB}" destId="{9DC3EC82-BA01-42D5-A8E7-5CC09B61D636}" srcOrd="3" destOrd="0" presId="urn:microsoft.com/office/officeart/2005/8/layout/hList7"/>
    <dgm:cxn modelId="{2D36CF67-DAE2-4292-925B-E26BA7D8297C}" type="presParOf" srcId="{FFCA166E-802F-4034-ACC3-C92991731F55}" destId="{CB76078D-3637-4276-8C42-6CC616DD335B}" srcOrd="1" destOrd="0" presId="urn:microsoft.com/office/officeart/2005/8/layout/hList7"/>
    <dgm:cxn modelId="{0CECCA7C-24C7-4470-9CE4-721E18C591F3}" type="presParOf" srcId="{FFCA166E-802F-4034-ACC3-C92991731F55}" destId="{F64F342B-BD9D-4377-92B9-B238EAD1C3B7}" srcOrd="2" destOrd="0" presId="urn:microsoft.com/office/officeart/2005/8/layout/hList7"/>
    <dgm:cxn modelId="{08ADC06C-4367-457E-8505-7DF6CA38C738}" type="presParOf" srcId="{F64F342B-BD9D-4377-92B9-B238EAD1C3B7}" destId="{631EB13F-AC38-4AB2-8D43-38C19ED96B07}" srcOrd="0" destOrd="0" presId="urn:microsoft.com/office/officeart/2005/8/layout/hList7"/>
    <dgm:cxn modelId="{98DEADE5-A4F1-47B7-A6EF-A25F92EC3E17}" type="presParOf" srcId="{F64F342B-BD9D-4377-92B9-B238EAD1C3B7}" destId="{18DB90C9-BCD7-4408-91D8-3D03E9DD2019}" srcOrd="1" destOrd="0" presId="urn:microsoft.com/office/officeart/2005/8/layout/hList7"/>
    <dgm:cxn modelId="{A42796B8-2CAC-4BF4-87D6-FFC4DD43E5DA}" type="presParOf" srcId="{F64F342B-BD9D-4377-92B9-B238EAD1C3B7}" destId="{A4670CC1-25A0-4827-9121-9B42E3412F62}" srcOrd="2" destOrd="0" presId="urn:microsoft.com/office/officeart/2005/8/layout/hList7"/>
    <dgm:cxn modelId="{093C20C6-5726-40C5-BD2A-592638B607FB}" type="presParOf" srcId="{F64F342B-BD9D-4377-92B9-B238EAD1C3B7}" destId="{65781AB4-6CCF-4A2D-A08C-830EC7AC601C}" srcOrd="3" destOrd="0" presId="urn:microsoft.com/office/officeart/2005/8/layout/hList7"/>
    <dgm:cxn modelId="{908EC07F-0DF4-4F99-BF61-43724EFD1086}" type="presParOf" srcId="{FFCA166E-802F-4034-ACC3-C92991731F55}" destId="{A9ABC858-8221-4590-A299-E6423A0F34B3}" srcOrd="3" destOrd="0" presId="urn:microsoft.com/office/officeart/2005/8/layout/hList7"/>
    <dgm:cxn modelId="{E0F5E459-F8CB-46C3-AEBB-5202CF04BCC4}" type="presParOf" srcId="{FFCA166E-802F-4034-ACC3-C92991731F55}" destId="{8BA1D3FA-86CB-49F3-B862-962AF0C75123}" srcOrd="4" destOrd="0" presId="urn:microsoft.com/office/officeart/2005/8/layout/hList7"/>
    <dgm:cxn modelId="{E1B5C0B7-9A22-48F1-A56A-B807243DFD1D}" type="presParOf" srcId="{8BA1D3FA-86CB-49F3-B862-962AF0C75123}" destId="{048024B8-E3B4-4C4A-B9FE-6AE3527223D4}" srcOrd="0" destOrd="0" presId="urn:microsoft.com/office/officeart/2005/8/layout/hList7"/>
    <dgm:cxn modelId="{4324B866-A00A-4E83-8860-B8969B583FA7}" type="presParOf" srcId="{8BA1D3FA-86CB-49F3-B862-962AF0C75123}" destId="{337F543C-6A5B-43A5-9211-1DA7E29C16AF}" srcOrd="1" destOrd="0" presId="urn:microsoft.com/office/officeart/2005/8/layout/hList7"/>
    <dgm:cxn modelId="{A9F21DCD-1079-4851-98F3-3E59154D1170}" type="presParOf" srcId="{8BA1D3FA-86CB-49F3-B862-962AF0C75123}" destId="{4EF4D2E3-FD06-4BAC-B178-5A26259B0AE1}" srcOrd="2" destOrd="0" presId="urn:microsoft.com/office/officeart/2005/8/layout/hList7"/>
    <dgm:cxn modelId="{29B2C8AF-532B-4426-80D5-150B7DB36004}" type="presParOf" srcId="{8BA1D3FA-86CB-49F3-B862-962AF0C75123}" destId="{5022EB20-31CD-426B-AD43-C68DD689E550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B2BF4F-F2FF-41E3-89FA-9995803A37F9}" type="doc">
      <dgm:prSet loTypeId="urn:microsoft.com/office/officeart/2005/8/layout/chevron2" loCatId="process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fr-CH"/>
        </a:p>
      </dgm:t>
    </dgm:pt>
    <dgm:pt modelId="{EC5B84FD-22B3-4466-89F0-A8DAF4CD20C7}">
      <dgm:prSet phldrT="[Texte]"/>
      <dgm:spPr/>
      <dgm:t>
        <a:bodyPr/>
        <a:lstStyle/>
        <a:p>
          <a:r>
            <a:rPr lang="fr-CH" dirty="0"/>
            <a:t>0.40</a:t>
          </a:r>
        </a:p>
      </dgm:t>
    </dgm:pt>
    <dgm:pt modelId="{40DFCA4C-B62E-4DF5-9919-D2D03656E8CA}" type="parTrans" cxnId="{C34C938F-B86D-40C7-9551-1E37A11FF943}">
      <dgm:prSet/>
      <dgm:spPr/>
      <dgm:t>
        <a:bodyPr/>
        <a:lstStyle/>
        <a:p>
          <a:endParaRPr lang="fr-CH"/>
        </a:p>
      </dgm:t>
    </dgm:pt>
    <dgm:pt modelId="{F4A75524-641A-4136-AA4D-37196D7A2706}" type="sibTrans" cxnId="{C34C938F-B86D-40C7-9551-1E37A11FF943}">
      <dgm:prSet/>
      <dgm:spPr/>
      <dgm:t>
        <a:bodyPr/>
        <a:lstStyle/>
        <a:p>
          <a:endParaRPr lang="fr-CH"/>
        </a:p>
      </dgm:t>
    </dgm:pt>
    <dgm:pt modelId="{3E9C73D7-754D-4FBD-AB3F-55087DAA88CD}">
      <dgm:prSet phldrT="[Texte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fr-CH" sz="2000" dirty="0">
              <a:solidFill>
                <a:srgbClr val="7030A0"/>
              </a:solidFill>
            </a:rPr>
            <a:t>Zone d’activités (A)</a:t>
          </a:r>
        </a:p>
      </dgm:t>
    </dgm:pt>
    <dgm:pt modelId="{1DDF1195-0771-4CE4-9B70-49865FF066D6}" type="parTrans" cxnId="{C2E3E9D7-D66D-4E0D-AF50-443CF6F87355}">
      <dgm:prSet/>
      <dgm:spPr/>
      <dgm:t>
        <a:bodyPr/>
        <a:lstStyle/>
        <a:p>
          <a:endParaRPr lang="fr-CH"/>
        </a:p>
      </dgm:t>
    </dgm:pt>
    <dgm:pt modelId="{6C9EB064-9E83-4966-9DC6-142A0FD1DEDD}" type="sibTrans" cxnId="{C2E3E9D7-D66D-4E0D-AF50-443CF6F87355}">
      <dgm:prSet/>
      <dgm:spPr/>
      <dgm:t>
        <a:bodyPr/>
        <a:lstStyle/>
        <a:p>
          <a:endParaRPr lang="fr-CH"/>
        </a:p>
      </dgm:t>
    </dgm:pt>
    <dgm:pt modelId="{E32CFBEC-55EF-45A6-B915-6A8688B8E028}">
      <dgm:prSet phldrT="[Texte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fr-CH" sz="2000" dirty="0">
              <a:solidFill>
                <a:srgbClr val="996633"/>
              </a:solidFill>
            </a:rPr>
            <a:t>Zone centre (C)</a:t>
          </a:r>
        </a:p>
      </dgm:t>
    </dgm:pt>
    <dgm:pt modelId="{538164D5-7503-4709-8D12-B49D42E11C62}" type="parTrans" cxnId="{D3AE1F53-5393-4467-ACBB-FA9CA677C7BB}">
      <dgm:prSet/>
      <dgm:spPr/>
      <dgm:t>
        <a:bodyPr/>
        <a:lstStyle/>
        <a:p>
          <a:endParaRPr lang="fr-CH"/>
        </a:p>
      </dgm:t>
    </dgm:pt>
    <dgm:pt modelId="{0C461847-A777-4B7B-9029-7BB3B87D9D4E}" type="sibTrans" cxnId="{D3AE1F53-5393-4467-ACBB-FA9CA677C7BB}">
      <dgm:prSet/>
      <dgm:spPr/>
      <dgm:t>
        <a:bodyPr/>
        <a:lstStyle/>
        <a:p>
          <a:endParaRPr lang="fr-CH"/>
        </a:p>
      </dgm:t>
    </dgm:pt>
    <dgm:pt modelId="{67C884C1-FE1D-4F5A-BB3C-A1A891E6846F}">
      <dgm:prSet phldrT="[Texte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fr-CH" dirty="0"/>
            <a:t>0.25</a:t>
          </a:r>
        </a:p>
      </dgm:t>
    </dgm:pt>
    <dgm:pt modelId="{94DC6DA9-424A-42CD-8003-C4ACFF8AEF77}" type="parTrans" cxnId="{D67A6DBD-9AA6-462F-8920-92D1B1A3876D}">
      <dgm:prSet/>
      <dgm:spPr/>
      <dgm:t>
        <a:bodyPr/>
        <a:lstStyle/>
        <a:p>
          <a:endParaRPr lang="fr-CH"/>
        </a:p>
      </dgm:t>
    </dgm:pt>
    <dgm:pt modelId="{FCC6E369-1F8E-458B-958C-1490FFF6B839}" type="sibTrans" cxnId="{D67A6DBD-9AA6-462F-8920-92D1B1A3876D}">
      <dgm:prSet/>
      <dgm:spPr/>
      <dgm:t>
        <a:bodyPr/>
        <a:lstStyle/>
        <a:p>
          <a:endParaRPr lang="fr-CH"/>
        </a:p>
      </dgm:t>
    </dgm:pt>
    <dgm:pt modelId="{0C073ABA-AEF1-4379-A592-7153B1E33B73}">
      <dgm:prSet phldrT="[Texte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fr-CH" sz="2000" dirty="0">
              <a:solidFill>
                <a:srgbClr val="FFFF00"/>
              </a:solidFill>
            </a:rPr>
            <a:t>Zone d’habitation (H)</a:t>
          </a:r>
        </a:p>
      </dgm:t>
    </dgm:pt>
    <dgm:pt modelId="{C7F4CD1F-6D7D-4CEA-B593-BCA0120C66F4}" type="parTrans" cxnId="{0278B7D5-F921-4521-AA00-E9ED540B4CBC}">
      <dgm:prSet/>
      <dgm:spPr/>
      <dgm:t>
        <a:bodyPr/>
        <a:lstStyle/>
        <a:p>
          <a:endParaRPr lang="fr-CH"/>
        </a:p>
      </dgm:t>
    </dgm:pt>
    <dgm:pt modelId="{AEDFE080-76B8-46B0-87E1-59296926F6EC}" type="sibTrans" cxnId="{0278B7D5-F921-4521-AA00-E9ED540B4CBC}">
      <dgm:prSet/>
      <dgm:spPr/>
      <dgm:t>
        <a:bodyPr/>
        <a:lstStyle/>
        <a:p>
          <a:endParaRPr lang="fr-CH"/>
        </a:p>
      </dgm:t>
    </dgm:pt>
    <dgm:pt modelId="{8989563A-8303-46A1-ABEB-2A467A932346}">
      <dgm:prSet phldrT="[Texte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fr-CH" sz="2000" dirty="0">
              <a:solidFill>
                <a:srgbClr val="7030A0"/>
              </a:solidFill>
            </a:rPr>
            <a:t>Zone d’activités </a:t>
          </a:r>
          <a:r>
            <a:rPr lang="fr-CH" sz="2000" b="1" dirty="0">
              <a:solidFill>
                <a:srgbClr val="7030A0"/>
              </a:solidFill>
            </a:rPr>
            <a:t>d’intérêt cantonal (AIC)</a:t>
          </a:r>
        </a:p>
      </dgm:t>
    </dgm:pt>
    <dgm:pt modelId="{3B379D38-7918-457A-A420-B22F2428A27A}">
      <dgm:prSet phldrT="[Texte]"/>
      <dgm:spPr/>
      <dgm:t>
        <a:bodyPr/>
        <a:lstStyle/>
        <a:p>
          <a:r>
            <a:rPr lang="fr-CH" dirty="0"/>
            <a:t>0.60</a:t>
          </a:r>
        </a:p>
      </dgm:t>
    </dgm:pt>
    <dgm:pt modelId="{1963E413-4748-402E-8901-76D82E3795D6}" type="sibTrans" cxnId="{57DBC4D6-0552-4290-8325-34E2A7FE0048}">
      <dgm:prSet/>
      <dgm:spPr/>
      <dgm:t>
        <a:bodyPr/>
        <a:lstStyle/>
        <a:p>
          <a:endParaRPr lang="fr-CH"/>
        </a:p>
      </dgm:t>
    </dgm:pt>
    <dgm:pt modelId="{1AFD651C-E19C-4E2D-9CE0-B09FECE43404}" type="parTrans" cxnId="{57DBC4D6-0552-4290-8325-34E2A7FE0048}">
      <dgm:prSet/>
      <dgm:spPr/>
      <dgm:t>
        <a:bodyPr/>
        <a:lstStyle/>
        <a:p>
          <a:endParaRPr lang="fr-CH"/>
        </a:p>
      </dgm:t>
    </dgm:pt>
    <dgm:pt modelId="{E0B4B2C3-51E9-4F47-A1AE-3ED74EDE3F9C}" type="sibTrans" cxnId="{D39DAE85-CEF5-45AB-86B9-6036EA2F6989}">
      <dgm:prSet/>
      <dgm:spPr/>
      <dgm:t>
        <a:bodyPr/>
        <a:lstStyle/>
        <a:p>
          <a:endParaRPr lang="fr-CH"/>
        </a:p>
      </dgm:t>
    </dgm:pt>
    <dgm:pt modelId="{47F65F7F-279D-4491-93D6-F8149C3C0DC3}" type="parTrans" cxnId="{D39DAE85-CEF5-45AB-86B9-6036EA2F6989}">
      <dgm:prSet/>
      <dgm:spPr/>
      <dgm:t>
        <a:bodyPr/>
        <a:lstStyle/>
        <a:p>
          <a:endParaRPr lang="fr-CH"/>
        </a:p>
      </dgm:t>
    </dgm:pt>
    <dgm:pt modelId="{CA62C975-B18B-4EAC-AEED-7EA40A4028FB}">
      <dgm:prSet phldrT="[Texte]" custT="1"/>
      <dgm:spPr>
        <a:solidFill>
          <a:schemeClr val="bg1">
            <a:lumMod val="85000"/>
            <a:alpha val="90000"/>
          </a:schemeClr>
        </a:solidFill>
      </dgm:spPr>
      <dgm:t>
        <a:bodyPr/>
        <a:lstStyle/>
        <a:p>
          <a:r>
            <a:rPr lang="fr-CH" sz="2000" dirty="0">
              <a:solidFill>
                <a:srgbClr val="FF9933"/>
              </a:solidFill>
            </a:rPr>
            <a:t>Zone mixte (M)</a:t>
          </a:r>
        </a:p>
      </dgm:t>
    </dgm:pt>
    <dgm:pt modelId="{6CC8C893-2A66-4B08-BC21-68E3F2CAA90C}" type="parTrans" cxnId="{EA8CDD8F-1292-4BC7-8F3E-0A90837BB3EA}">
      <dgm:prSet/>
      <dgm:spPr/>
      <dgm:t>
        <a:bodyPr/>
        <a:lstStyle/>
        <a:p>
          <a:endParaRPr lang="fr-CH"/>
        </a:p>
      </dgm:t>
    </dgm:pt>
    <dgm:pt modelId="{5AA713DD-AE0A-4719-B900-4ED4086AF6E7}" type="sibTrans" cxnId="{EA8CDD8F-1292-4BC7-8F3E-0A90837BB3EA}">
      <dgm:prSet/>
      <dgm:spPr/>
      <dgm:t>
        <a:bodyPr/>
        <a:lstStyle/>
        <a:p>
          <a:endParaRPr lang="fr-CH"/>
        </a:p>
      </dgm:t>
    </dgm:pt>
    <dgm:pt modelId="{A2A66537-0484-41B9-A2B2-54325D56BB2E}" type="pres">
      <dgm:prSet presAssocID="{17B2BF4F-F2FF-41E3-89FA-9995803A37F9}" presName="linearFlow" presStyleCnt="0">
        <dgm:presLayoutVars>
          <dgm:dir/>
          <dgm:animLvl val="lvl"/>
          <dgm:resizeHandles val="exact"/>
        </dgm:presLayoutVars>
      </dgm:prSet>
      <dgm:spPr/>
    </dgm:pt>
    <dgm:pt modelId="{2669DAAD-40C0-4CEA-8223-648E05762520}" type="pres">
      <dgm:prSet presAssocID="{3B379D38-7918-457A-A420-B22F2428A27A}" presName="composite" presStyleCnt="0"/>
      <dgm:spPr/>
    </dgm:pt>
    <dgm:pt modelId="{6A0FC815-EE59-451A-BB30-71CC7791F74A}" type="pres">
      <dgm:prSet presAssocID="{3B379D38-7918-457A-A420-B22F2428A27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BEB05107-5C48-43C6-9BE6-E1A2B79BDBC7}" type="pres">
      <dgm:prSet presAssocID="{3B379D38-7918-457A-A420-B22F2428A27A}" presName="descendantText" presStyleLbl="alignAcc1" presStyleIdx="0" presStyleCnt="3">
        <dgm:presLayoutVars>
          <dgm:bulletEnabled val="1"/>
        </dgm:presLayoutVars>
      </dgm:prSet>
      <dgm:spPr/>
    </dgm:pt>
    <dgm:pt modelId="{41178442-5C89-45C2-8248-6AF81E4704DD}" type="pres">
      <dgm:prSet presAssocID="{1963E413-4748-402E-8901-76D82E3795D6}" presName="sp" presStyleCnt="0"/>
      <dgm:spPr/>
    </dgm:pt>
    <dgm:pt modelId="{F26E4324-6058-4C42-A410-817A876C97B1}" type="pres">
      <dgm:prSet presAssocID="{EC5B84FD-22B3-4466-89F0-A8DAF4CD20C7}" presName="composite" presStyleCnt="0"/>
      <dgm:spPr/>
    </dgm:pt>
    <dgm:pt modelId="{B28E83ED-1451-4D55-96C3-5D3EB2C1E99B}" type="pres">
      <dgm:prSet presAssocID="{EC5B84FD-22B3-4466-89F0-A8DAF4CD20C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A0F74A29-6C92-47D2-9043-78CC02B9D206}" type="pres">
      <dgm:prSet presAssocID="{EC5B84FD-22B3-4466-89F0-A8DAF4CD20C7}" presName="descendantText" presStyleLbl="alignAcc1" presStyleIdx="1" presStyleCnt="3">
        <dgm:presLayoutVars>
          <dgm:bulletEnabled val="1"/>
        </dgm:presLayoutVars>
      </dgm:prSet>
      <dgm:spPr/>
    </dgm:pt>
    <dgm:pt modelId="{EF1D59CC-CBC9-4DC5-B698-D8FD21BAEBCB}" type="pres">
      <dgm:prSet presAssocID="{F4A75524-641A-4136-AA4D-37196D7A2706}" presName="sp" presStyleCnt="0"/>
      <dgm:spPr/>
    </dgm:pt>
    <dgm:pt modelId="{E013452A-8B32-4A63-BA22-BCC3F5A4FA58}" type="pres">
      <dgm:prSet presAssocID="{67C884C1-FE1D-4F5A-BB3C-A1A891E6846F}" presName="composite" presStyleCnt="0"/>
      <dgm:spPr/>
    </dgm:pt>
    <dgm:pt modelId="{2A9EE34B-C2EC-41B0-BD6D-69CE13510090}" type="pres">
      <dgm:prSet presAssocID="{67C884C1-FE1D-4F5A-BB3C-A1A891E6846F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7F0CA3BB-8D78-4CE9-8DCE-D087687F18E0}" type="pres">
      <dgm:prSet presAssocID="{67C884C1-FE1D-4F5A-BB3C-A1A891E6846F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CA63203-87BF-47B1-934F-C61D7F42E99B}" type="presOf" srcId="{67C884C1-FE1D-4F5A-BB3C-A1A891E6846F}" destId="{2A9EE34B-C2EC-41B0-BD6D-69CE13510090}" srcOrd="0" destOrd="0" presId="urn:microsoft.com/office/officeart/2005/8/layout/chevron2"/>
    <dgm:cxn modelId="{05D3C80E-7181-445A-ACA6-04B7CAC42694}" type="presOf" srcId="{17B2BF4F-F2FF-41E3-89FA-9995803A37F9}" destId="{A2A66537-0484-41B9-A2B2-54325D56BB2E}" srcOrd="0" destOrd="0" presId="urn:microsoft.com/office/officeart/2005/8/layout/chevron2"/>
    <dgm:cxn modelId="{9116A229-576B-40E1-916F-FF85D9A794C8}" type="presOf" srcId="{3E9C73D7-754D-4FBD-AB3F-55087DAA88CD}" destId="{A0F74A29-6C92-47D2-9043-78CC02B9D206}" srcOrd="0" destOrd="0" presId="urn:microsoft.com/office/officeart/2005/8/layout/chevron2"/>
    <dgm:cxn modelId="{A33A5431-B6D4-475A-8FB6-28F28CCE3812}" type="presOf" srcId="{0C073ABA-AEF1-4379-A592-7153B1E33B73}" destId="{7F0CA3BB-8D78-4CE9-8DCE-D087687F18E0}" srcOrd="0" destOrd="0" presId="urn:microsoft.com/office/officeart/2005/8/layout/chevron2"/>
    <dgm:cxn modelId="{D3AE1F53-5393-4467-ACBB-FA9CA677C7BB}" srcId="{EC5B84FD-22B3-4466-89F0-A8DAF4CD20C7}" destId="{E32CFBEC-55EF-45A6-B915-6A8688B8E028}" srcOrd="1" destOrd="0" parTransId="{538164D5-7503-4709-8D12-B49D42E11C62}" sibTransId="{0C461847-A777-4B7B-9029-7BB3B87D9D4E}"/>
    <dgm:cxn modelId="{E5F0587D-C96E-4738-B1F6-EF6366CB0E9C}" type="presOf" srcId="{EC5B84FD-22B3-4466-89F0-A8DAF4CD20C7}" destId="{B28E83ED-1451-4D55-96C3-5D3EB2C1E99B}" srcOrd="0" destOrd="0" presId="urn:microsoft.com/office/officeart/2005/8/layout/chevron2"/>
    <dgm:cxn modelId="{D39DAE85-CEF5-45AB-86B9-6036EA2F6989}" srcId="{3B379D38-7918-457A-A420-B22F2428A27A}" destId="{8989563A-8303-46A1-ABEB-2A467A932346}" srcOrd="0" destOrd="0" parTransId="{47F65F7F-279D-4491-93D6-F8149C3C0DC3}" sibTransId="{E0B4B2C3-51E9-4F47-A1AE-3ED74EDE3F9C}"/>
    <dgm:cxn modelId="{98552B8E-8230-416D-BE91-426BB819378A}" type="presOf" srcId="{3B379D38-7918-457A-A420-B22F2428A27A}" destId="{6A0FC815-EE59-451A-BB30-71CC7791F74A}" srcOrd="0" destOrd="0" presId="urn:microsoft.com/office/officeart/2005/8/layout/chevron2"/>
    <dgm:cxn modelId="{C34C938F-B86D-40C7-9551-1E37A11FF943}" srcId="{17B2BF4F-F2FF-41E3-89FA-9995803A37F9}" destId="{EC5B84FD-22B3-4466-89F0-A8DAF4CD20C7}" srcOrd="1" destOrd="0" parTransId="{40DFCA4C-B62E-4DF5-9919-D2D03656E8CA}" sibTransId="{F4A75524-641A-4136-AA4D-37196D7A2706}"/>
    <dgm:cxn modelId="{EA8CDD8F-1292-4BC7-8F3E-0A90837BB3EA}" srcId="{EC5B84FD-22B3-4466-89F0-A8DAF4CD20C7}" destId="{CA62C975-B18B-4EAC-AEED-7EA40A4028FB}" srcOrd="2" destOrd="0" parTransId="{6CC8C893-2A66-4B08-BC21-68E3F2CAA90C}" sibTransId="{5AA713DD-AE0A-4719-B900-4ED4086AF6E7}"/>
    <dgm:cxn modelId="{8A7B97B6-098F-409F-9A0E-7EF3F7648579}" type="presOf" srcId="{8989563A-8303-46A1-ABEB-2A467A932346}" destId="{BEB05107-5C48-43C6-9BE6-E1A2B79BDBC7}" srcOrd="0" destOrd="0" presId="urn:microsoft.com/office/officeart/2005/8/layout/chevron2"/>
    <dgm:cxn modelId="{D67A6DBD-9AA6-462F-8920-92D1B1A3876D}" srcId="{17B2BF4F-F2FF-41E3-89FA-9995803A37F9}" destId="{67C884C1-FE1D-4F5A-BB3C-A1A891E6846F}" srcOrd="2" destOrd="0" parTransId="{94DC6DA9-424A-42CD-8003-C4ACFF8AEF77}" sibTransId="{FCC6E369-1F8E-458B-958C-1490FFF6B839}"/>
    <dgm:cxn modelId="{0278B7D5-F921-4521-AA00-E9ED540B4CBC}" srcId="{67C884C1-FE1D-4F5A-BB3C-A1A891E6846F}" destId="{0C073ABA-AEF1-4379-A592-7153B1E33B73}" srcOrd="0" destOrd="0" parTransId="{C7F4CD1F-6D7D-4CEA-B593-BCA0120C66F4}" sibTransId="{AEDFE080-76B8-46B0-87E1-59296926F6EC}"/>
    <dgm:cxn modelId="{57DBC4D6-0552-4290-8325-34E2A7FE0048}" srcId="{17B2BF4F-F2FF-41E3-89FA-9995803A37F9}" destId="{3B379D38-7918-457A-A420-B22F2428A27A}" srcOrd="0" destOrd="0" parTransId="{1AFD651C-E19C-4E2D-9CE0-B09FECE43404}" sibTransId="{1963E413-4748-402E-8901-76D82E3795D6}"/>
    <dgm:cxn modelId="{C2E3E9D7-D66D-4E0D-AF50-443CF6F87355}" srcId="{EC5B84FD-22B3-4466-89F0-A8DAF4CD20C7}" destId="{3E9C73D7-754D-4FBD-AB3F-55087DAA88CD}" srcOrd="0" destOrd="0" parTransId="{1DDF1195-0771-4CE4-9B70-49865FF066D6}" sibTransId="{6C9EB064-9E83-4966-9DC6-142A0FD1DEDD}"/>
    <dgm:cxn modelId="{6AB356ED-1863-4FDC-82B3-B0D0346CD204}" type="presOf" srcId="{CA62C975-B18B-4EAC-AEED-7EA40A4028FB}" destId="{A0F74A29-6C92-47D2-9043-78CC02B9D206}" srcOrd="0" destOrd="2" presId="urn:microsoft.com/office/officeart/2005/8/layout/chevron2"/>
    <dgm:cxn modelId="{552986FD-2A7A-4ED9-8048-B7EFA5992A05}" type="presOf" srcId="{E32CFBEC-55EF-45A6-B915-6A8688B8E028}" destId="{A0F74A29-6C92-47D2-9043-78CC02B9D206}" srcOrd="0" destOrd="1" presId="urn:microsoft.com/office/officeart/2005/8/layout/chevron2"/>
    <dgm:cxn modelId="{ABBC349F-2900-4413-AA4F-6F99BC4673CD}" type="presParOf" srcId="{A2A66537-0484-41B9-A2B2-54325D56BB2E}" destId="{2669DAAD-40C0-4CEA-8223-648E05762520}" srcOrd="0" destOrd="0" presId="urn:microsoft.com/office/officeart/2005/8/layout/chevron2"/>
    <dgm:cxn modelId="{01178887-932C-4D0A-B6F2-A9E7CD5DBF6C}" type="presParOf" srcId="{2669DAAD-40C0-4CEA-8223-648E05762520}" destId="{6A0FC815-EE59-451A-BB30-71CC7791F74A}" srcOrd="0" destOrd="0" presId="urn:microsoft.com/office/officeart/2005/8/layout/chevron2"/>
    <dgm:cxn modelId="{F05020F5-7E31-4917-945E-5FD2099BB721}" type="presParOf" srcId="{2669DAAD-40C0-4CEA-8223-648E05762520}" destId="{BEB05107-5C48-43C6-9BE6-E1A2B79BDBC7}" srcOrd="1" destOrd="0" presId="urn:microsoft.com/office/officeart/2005/8/layout/chevron2"/>
    <dgm:cxn modelId="{97307CE8-6643-4F74-AE5E-54FC99AC0ECB}" type="presParOf" srcId="{A2A66537-0484-41B9-A2B2-54325D56BB2E}" destId="{41178442-5C89-45C2-8248-6AF81E4704DD}" srcOrd="1" destOrd="0" presId="urn:microsoft.com/office/officeart/2005/8/layout/chevron2"/>
    <dgm:cxn modelId="{7B56B3C5-F376-4643-BE47-95B23974E647}" type="presParOf" srcId="{A2A66537-0484-41B9-A2B2-54325D56BB2E}" destId="{F26E4324-6058-4C42-A410-817A876C97B1}" srcOrd="2" destOrd="0" presId="urn:microsoft.com/office/officeart/2005/8/layout/chevron2"/>
    <dgm:cxn modelId="{8694C8D3-D1C5-4EEC-8C26-266A9F634593}" type="presParOf" srcId="{F26E4324-6058-4C42-A410-817A876C97B1}" destId="{B28E83ED-1451-4D55-96C3-5D3EB2C1E99B}" srcOrd="0" destOrd="0" presId="urn:microsoft.com/office/officeart/2005/8/layout/chevron2"/>
    <dgm:cxn modelId="{6611C14C-5754-4239-9EF6-BBF4475A8318}" type="presParOf" srcId="{F26E4324-6058-4C42-A410-817A876C97B1}" destId="{A0F74A29-6C92-47D2-9043-78CC02B9D206}" srcOrd="1" destOrd="0" presId="urn:microsoft.com/office/officeart/2005/8/layout/chevron2"/>
    <dgm:cxn modelId="{90789C63-AD20-498C-9B38-CF9D6B06E1B0}" type="presParOf" srcId="{A2A66537-0484-41B9-A2B2-54325D56BB2E}" destId="{EF1D59CC-CBC9-4DC5-B698-D8FD21BAEBCB}" srcOrd="3" destOrd="0" presId="urn:microsoft.com/office/officeart/2005/8/layout/chevron2"/>
    <dgm:cxn modelId="{ED0494A6-231E-4C0D-8B9D-36EAF194A5FC}" type="presParOf" srcId="{A2A66537-0484-41B9-A2B2-54325D56BB2E}" destId="{E013452A-8B32-4A63-BA22-BCC3F5A4FA58}" srcOrd="4" destOrd="0" presId="urn:microsoft.com/office/officeart/2005/8/layout/chevron2"/>
    <dgm:cxn modelId="{D7B1A98E-DD4F-4A98-BD10-409B2ECAF62A}" type="presParOf" srcId="{E013452A-8B32-4A63-BA22-BCC3F5A4FA58}" destId="{2A9EE34B-C2EC-41B0-BD6D-69CE13510090}" srcOrd="0" destOrd="0" presId="urn:microsoft.com/office/officeart/2005/8/layout/chevron2"/>
    <dgm:cxn modelId="{C15A2C3A-A0CA-4AB9-B249-4A32C73E9491}" type="presParOf" srcId="{E013452A-8B32-4A63-BA22-BCC3F5A4FA58}" destId="{7F0CA3BB-8D78-4CE9-8DCE-D087687F18E0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FC3DD66-4AAD-40FE-9133-4A1E81CA3867}" type="doc">
      <dgm:prSet loTypeId="urn:microsoft.com/office/officeart/2005/8/layout/matrix1" loCatId="matrix" qsTypeId="urn:microsoft.com/office/officeart/2005/8/quickstyle/simple1" qsCatId="simple" csTypeId="urn:microsoft.com/office/officeart/2005/8/colors/accent3_4" csCatId="accent3" phldr="1"/>
      <dgm:spPr/>
      <dgm:t>
        <a:bodyPr/>
        <a:lstStyle/>
        <a:p>
          <a:endParaRPr lang="fr-CH"/>
        </a:p>
      </dgm:t>
    </dgm:pt>
    <dgm:pt modelId="{A8988DC3-1266-4E0F-B6A9-F66B4434734A}">
      <dgm:prSet phldrT="[Texte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fr-CH" dirty="0"/>
            <a:t>Centre fonctionnel et social</a:t>
          </a:r>
        </a:p>
      </dgm:t>
    </dgm:pt>
    <dgm:pt modelId="{F0F2D307-8126-48EF-9165-3B3CBD4D1477}" type="parTrans" cxnId="{4159DC76-2DC8-4DE6-82FC-47546D632E00}">
      <dgm:prSet/>
      <dgm:spPr/>
      <dgm:t>
        <a:bodyPr/>
        <a:lstStyle/>
        <a:p>
          <a:endParaRPr lang="fr-CH"/>
        </a:p>
      </dgm:t>
    </dgm:pt>
    <dgm:pt modelId="{37DA19D8-C7B8-4F2E-AAAC-A4598362E320}" type="sibTrans" cxnId="{4159DC76-2DC8-4DE6-82FC-47546D632E00}">
      <dgm:prSet/>
      <dgm:spPr/>
      <dgm:t>
        <a:bodyPr/>
        <a:lstStyle/>
        <a:p>
          <a:endParaRPr lang="fr-CH"/>
        </a:p>
      </dgm:t>
    </dgm:pt>
    <dgm:pt modelId="{E648DC58-7848-4899-B3AE-5DAF61DBB721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Habitants</a:t>
          </a:r>
        </a:p>
      </dgm:t>
    </dgm:pt>
    <dgm:pt modelId="{2E67C608-8A14-488D-81CA-B2198E87FFDA}" type="parTrans" cxnId="{9A8F6A42-05E7-4990-A401-C9D9C4D3416B}">
      <dgm:prSet/>
      <dgm:spPr/>
      <dgm:t>
        <a:bodyPr/>
        <a:lstStyle/>
        <a:p>
          <a:endParaRPr lang="fr-CH"/>
        </a:p>
      </dgm:t>
    </dgm:pt>
    <dgm:pt modelId="{400CFAF6-15F5-4824-A6A8-86E0C333EF78}" type="sibTrans" cxnId="{9A8F6A42-05E7-4990-A401-C9D9C4D3416B}">
      <dgm:prSet/>
      <dgm:spPr/>
      <dgm:t>
        <a:bodyPr/>
        <a:lstStyle/>
        <a:p>
          <a:endParaRPr lang="fr-CH"/>
        </a:p>
      </dgm:t>
    </dgm:pt>
    <dgm:pt modelId="{A45545C3-EC73-496F-B0AF-22BEEC22F7F7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Commerces et services</a:t>
          </a:r>
        </a:p>
      </dgm:t>
    </dgm:pt>
    <dgm:pt modelId="{32060854-2D64-4A3F-AEBE-9DF7C3432FF4}" type="parTrans" cxnId="{96D13FAC-9787-41FE-A5D7-C3BC365C8E16}">
      <dgm:prSet/>
      <dgm:spPr/>
      <dgm:t>
        <a:bodyPr/>
        <a:lstStyle/>
        <a:p>
          <a:endParaRPr lang="fr-CH"/>
        </a:p>
      </dgm:t>
    </dgm:pt>
    <dgm:pt modelId="{FA97A7C8-955E-43FF-835C-55C4E7E6EF0A}" type="sibTrans" cxnId="{96D13FAC-9787-41FE-A5D7-C3BC365C8E16}">
      <dgm:prSet/>
      <dgm:spPr/>
      <dgm:t>
        <a:bodyPr/>
        <a:lstStyle/>
        <a:p>
          <a:endParaRPr lang="fr-CH"/>
        </a:p>
      </dgm:t>
    </dgm:pt>
    <dgm:pt modelId="{047F6C21-6995-4D38-91C2-D971504F712B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Transports publics et mobilité douce</a:t>
          </a:r>
        </a:p>
      </dgm:t>
    </dgm:pt>
    <dgm:pt modelId="{164FD7FC-E786-450E-8A89-44430FB064AB}" type="parTrans" cxnId="{E62ECE0F-45BB-4D7D-A27D-A443E5CDA639}">
      <dgm:prSet/>
      <dgm:spPr/>
      <dgm:t>
        <a:bodyPr/>
        <a:lstStyle/>
        <a:p>
          <a:endParaRPr lang="fr-CH"/>
        </a:p>
      </dgm:t>
    </dgm:pt>
    <dgm:pt modelId="{41D2D5DD-5E9E-4BC4-9C8A-3C999D42A0AA}" type="sibTrans" cxnId="{E62ECE0F-45BB-4D7D-A27D-A443E5CDA639}">
      <dgm:prSet/>
      <dgm:spPr/>
      <dgm:t>
        <a:bodyPr/>
        <a:lstStyle/>
        <a:p>
          <a:endParaRPr lang="fr-CH"/>
        </a:p>
      </dgm:t>
    </dgm:pt>
    <dgm:pt modelId="{FACB2CFE-CEC0-49DB-9423-4503995BDA22}">
      <dgm:prSet phldrT="[Texte]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dirty="0"/>
            <a:t>Patrimoine bâti et espaces publics</a:t>
          </a:r>
        </a:p>
      </dgm:t>
    </dgm:pt>
    <dgm:pt modelId="{ED85C2A0-4414-4FAA-9E2F-2E77A7EF817C}" type="parTrans" cxnId="{2AA40052-1E8B-4111-AADB-DAA5C6781B1D}">
      <dgm:prSet/>
      <dgm:spPr/>
      <dgm:t>
        <a:bodyPr/>
        <a:lstStyle/>
        <a:p>
          <a:endParaRPr lang="fr-CH"/>
        </a:p>
      </dgm:t>
    </dgm:pt>
    <dgm:pt modelId="{F32AB277-D433-4067-BB05-409CFC41BBC9}" type="sibTrans" cxnId="{2AA40052-1E8B-4111-AADB-DAA5C6781B1D}">
      <dgm:prSet/>
      <dgm:spPr/>
      <dgm:t>
        <a:bodyPr/>
        <a:lstStyle/>
        <a:p>
          <a:endParaRPr lang="fr-CH"/>
        </a:p>
      </dgm:t>
    </dgm:pt>
    <dgm:pt modelId="{3AF8FB32-6589-4FE3-9767-3D2C10D7768A}" type="pres">
      <dgm:prSet presAssocID="{1FC3DD66-4AAD-40FE-9133-4A1E81CA3867}" presName="diagram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93590DB2-DCD1-4961-BEC4-E0F90C8B1C25}" type="pres">
      <dgm:prSet presAssocID="{1FC3DD66-4AAD-40FE-9133-4A1E81CA3867}" presName="matrix" presStyleCnt="0"/>
      <dgm:spPr/>
    </dgm:pt>
    <dgm:pt modelId="{FA99446B-12F1-4744-8A75-DF3727137BCB}" type="pres">
      <dgm:prSet presAssocID="{1FC3DD66-4AAD-40FE-9133-4A1E81CA3867}" presName="tile1" presStyleLbl="node1" presStyleIdx="0" presStyleCnt="4"/>
      <dgm:spPr/>
    </dgm:pt>
    <dgm:pt modelId="{997C14C8-2375-4BF1-A374-8186F485A25E}" type="pres">
      <dgm:prSet presAssocID="{1FC3DD66-4AAD-40FE-9133-4A1E81CA3867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B410D5D6-E2B6-41B0-9BD3-92484AE60E11}" type="pres">
      <dgm:prSet presAssocID="{1FC3DD66-4AAD-40FE-9133-4A1E81CA3867}" presName="tile2" presStyleLbl="node1" presStyleIdx="1" presStyleCnt="4"/>
      <dgm:spPr/>
    </dgm:pt>
    <dgm:pt modelId="{6EDDE697-6C9F-4777-8AFC-2AAF348C2B9C}" type="pres">
      <dgm:prSet presAssocID="{1FC3DD66-4AAD-40FE-9133-4A1E81CA3867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E8C73A75-603E-4CD6-AA5C-3F6D7767AEC4}" type="pres">
      <dgm:prSet presAssocID="{1FC3DD66-4AAD-40FE-9133-4A1E81CA3867}" presName="tile3" presStyleLbl="node1" presStyleIdx="2" presStyleCnt="4"/>
      <dgm:spPr/>
    </dgm:pt>
    <dgm:pt modelId="{3A63480E-093D-4043-AC16-22110B61B23E}" type="pres">
      <dgm:prSet presAssocID="{1FC3DD66-4AAD-40FE-9133-4A1E81CA3867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197F94AC-0038-49A7-8356-0F5744725C90}" type="pres">
      <dgm:prSet presAssocID="{1FC3DD66-4AAD-40FE-9133-4A1E81CA3867}" presName="tile4" presStyleLbl="node1" presStyleIdx="3" presStyleCnt="4"/>
      <dgm:spPr/>
    </dgm:pt>
    <dgm:pt modelId="{0A29479D-29F7-4E89-815D-1D10F876B439}" type="pres">
      <dgm:prSet presAssocID="{1FC3DD66-4AAD-40FE-9133-4A1E81CA3867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</dgm:pt>
    <dgm:pt modelId="{6A5AF687-3661-430A-A7B3-4398FA8E7DB5}" type="pres">
      <dgm:prSet presAssocID="{1FC3DD66-4AAD-40FE-9133-4A1E81CA3867}" presName="centerTile" presStyleLbl="fgShp" presStyleIdx="0" presStyleCnt="1" custScaleX="173234" custScaleY="159028">
        <dgm:presLayoutVars>
          <dgm:chMax val="0"/>
          <dgm:chPref val="0"/>
        </dgm:presLayoutVars>
      </dgm:prSet>
      <dgm:spPr/>
    </dgm:pt>
  </dgm:ptLst>
  <dgm:cxnLst>
    <dgm:cxn modelId="{E62ECE0F-45BB-4D7D-A27D-A443E5CDA639}" srcId="{A8988DC3-1266-4E0F-B6A9-F66B4434734A}" destId="{047F6C21-6995-4D38-91C2-D971504F712B}" srcOrd="2" destOrd="0" parTransId="{164FD7FC-E786-450E-8A89-44430FB064AB}" sibTransId="{41D2D5DD-5E9E-4BC4-9C8A-3C999D42A0AA}"/>
    <dgm:cxn modelId="{3385FF2A-345C-4BDB-B43A-F4DD4D3622E9}" type="presOf" srcId="{FACB2CFE-CEC0-49DB-9423-4503995BDA22}" destId="{0A29479D-29F7-4E89-815D-1D10F876B439}" srcOrd="1" destOrd="0" presId="urn:microsoft.com/office/officeart/2005/8/layout/matrix1"/>
    <dgm:cxn modelId="{958F413E-67E0-4BB4-8F2A-DDBC7831AF0F}" type="presOf" srcId="{E648DC58-7848-4899-B3AE-5DAF61DBB721}" destId="{997C14C8-2375-4BF1-A374-8186F485A25E}" srcOrd="1" destOrd="0" presId="urn:microsoft.com/office/officeart/2005/8/layout/matrix1"/>
    <dgm:cxn modelId="{6763365E-7927-4D58-BBF4-7DAD1FBBAA1E}" type="presOf" srcId="{E648DC58-7848-4899-B3AE-5DAF61DBB721}" destId="{FA99446B-12F1-4744-8A75-DF3727137BCB}" srcOrd="0" destOrd="0" presId="urn:microsoft.com/office/officeart/2005/8/layout/matrix1"/>
    <dgm:cxn modelId="{3456DA5F-744D-4406-946D-CBA7115D5D59}" type="presOf" srcId="{047F6C21-6995-4D38-91C2-D971504F712B}" destId="{3A63480E-093D-4043-AC16-22110B61B23E}" srcOrd="1" destOrd="0" presId="urn:microsoft.com/office/officeart/2005/8/layout/matrix1"/>
    <dgm:cxn modelId="{9A8F6A42-05E7-4990-A401-C9D9C4D3416B}" srcId="{A8988DC3-1266-4E0F-B6A9-F66B4434734A}" destId="{E648DC58-7848-4899-B3AE-5DAF61DBB721}" srcOrd="0" destOrd="0" parTransId="{2E67C608-8A14-488D-81CA-B2198E87FFDA}" sibTransId="{400CFAF6-15F5-4824-A6A8-86E0C333EF78}"/>
    <dgm:cxn modelId="{C268FF43-BEEB-4302-9DE2-C23E5578DF49}" type="presOf" srcId="{A45545C3-EC73-496F-B0AF-22BEEC22F7F7}" destId="{B410D5D6-E2B6-41B0-9BD3-92484AE60E11}" srcOrd="0" destOrd="0" presId="urn:microsoft.com/office/officeart/2005/8/layout/matrix1"/>
    <dgm:cxn modelId="{2AA40052-1E8B-4111-AADB-DAA5C6781B1D}" srcId="{A8988DC3-1266-4E0F-B6A9-F66B4434734A}" destId="{FACB2CFE-CEC0-49DB-9423-4503995BDA22}" srcOrd="3" destOrd="0" parTransId="{ED85C2A0-4414-4FAA-9E2F-2E77A7EF817C}" sibTransId="{F32AB277-D433-4067-BB05-409CFC41BBC9}"/>
    <dgm:cxn modelId="{4159DC76-2DC8-4DE6-82FC-47546D632E00}" srcId="{1FC3DD66-4AAD-40FE-9133-4A1E81CA3867}" destId="{A8988DC3-1266-4E0F-B6A9-F66B4434734A}" srcOrd="0" destOrd="0" parTransId="{F0F2D307-8126-48EF-9165-3B3CBD4D1477}" sibTransId="{37DA19D8-C7B8-4F2E-AAAC-A4598362E320}"/>
    <dgm:cxn modelId="{F87B7883-7DBB-4569-9ABC-C9C4920506EE}" type="presOf" srcId="{A8988DC3-1266-4E0F-B6A9-F66B4434734A}" destId="{6A5AF687-3661-430A-A7B3-4398FA8E7DB5}" srcOrd="0" destOrd="0" presId="urn:microsoft.com/office/officeart/2005/8/layout/matrix1"/>
    <dgm:cxn modelId="{7B5D8983-83C5-4B2F-9F73-5D6D8BF53CD8}" type="presOf" srcId="{047F6C21-6995-4D38-91C2-D971504F712B}" destId="{E8C73A75-603E-4CD6-AA5C-3F6D7767AEC4}" srcOrd="0" destOrd="0" presId="urn:microsoft.com/office/officeart/2005/8/layout/matrix1"/>
    <dgm:cxn modelId="{96D13FAC-9787-41FE-A5D7-C3BC365C8E16}" srcId="{A8988DC3-1266-4E0F-B6A9-F66B4434734A}" destId="{A45545C3-EC73-496F-B0AF-22BEEC22F7F7}" srcOrd="1" destOrd="0" parTransId="{32060854-2D64-4A3F-AEBE-9DF7C3432FF4}" sibTransId="{FA97A7C8-955E-43FF-835C-55C4E7E6EF0A}"/>
    <dgm:cxn modelId="{53D15FAD-DDEE-4B6C-BA94-EFFB4EA61F36}" type="presOf" srcId="{A45545C3-EC73-496F-B0AF-22BEEC22F7F7}" destId="{6EDDE697-6C9F-4777-8AFC-2AAF348C2B9C}" srcOrd="1" destOrd="0" presId="urn:microsoft.com/office/officeart/2005/8/layout/matrix1"/>
    <dgm:cxn modelId="{36FBFAF4-42D5-4676-B64F-604C24D61356}" type="presOf" srcId="{FACB2CFE-CEC0-49DB-9423-4503995BDA22}" destId="{197F94AC-0038-49A7-8356-0F5744725C90}" srcOrd="0" destOrd="0" presId="urn:microsoft.com/office/officeart/2005/8/layout/matrix1"/>
    <dgm:cxn modelId="{4463CEFE-ACD9-4E27-8255-81588B0646F2}" type="presOf" srcId="{1FC3DD66-4AAD-40FE-9133-4A1E81CA3867}" destId="{3AF8FB32-6589-4FE3-9767-3D2C10D7768A}" srcOrd="0" destOrd="0" presId="urn:microsoft.com/office/officeart/2005/8/layout/matrix1"/>
    <dgm:cxn modelId="{74020B32-B992-4F55-8CF0-547B82600EFE}" type="presParOf" srcId="{3AF8FB32-6589-4FE3-9767-3D2C10D7768A}" destId="{93590DB2-DCD1-4961-BEC4-E0F90C8B1C25}" srcOrd="0" destOrd="0" presId="urn:microsoft.com/office/officeart/2005/8/layout/matrix1"/>
    <dgm:cxn modelId="{0E676D09-5E96-4733-9850-CD69292085CA}" type="presParOf" srcId="{93590DB2-DCD1-4961-BEC4-E0F90C8B1C25}" destId="{FA99446B-12F1-4744-8A75-DF3727137BCB}" srcOrd="0" destOrd="0" presId="urn:microsoft.com/office/officeart/2005/8/layout/matrix1"/>
    <dgm:cxn modelId="{76A3AF90-BDF5-4729-8D56-007CF87FFDE6}" type="presParOf" srcId="{93590DB2-DCD1-4961-BEC4-E0F90C8B1C25}" destId="{997C14C8-2375-4BF1-A374-8186F485A25E}" srcOrd="1" destOrd="0" presId="urn:microsoft.com/office/officeart/2005/8/layout/matrix1"/>
    <dgm:cxn modelId="{5C912518-830A-4ADB-80CC-171AE8069E87}" type="presParOf" srcId="{93590DB2-DCD1-4961-BEC4-E0F90C8B1C25}" destId="{B410D5D6-E2B6-41B0-9BD3-92484AE60E11}" srcOrd="2" destOrd="0" presId="urn:microsoft.com/office/officeart/2005/8/layout/matrix1"/>
    <dgm:cxn modelId="{F530EF50-5094-4C97-80C3-E13B5D8D50D3}" type="presParOf" srcId="{93590DB2-DCD1-4961-BEC4-E0F90C8B1C25}" destId="{6EDDE697-6C9F-4777-8AFC-2AAF348C2B9C}" srcOrd="3" destOrd="0" presId="urn:microsoft.com/office/officeart/2005/8/layout/matrix1"/>
    <dgm:cxn modelId="{F00BC30C-EBA7-4243-B20C-DF92ED16BEC1}" type="presParOf" srcId="{93590DB2-DCD1-4961-BEC4-E0F90C8B1C25}" destId="{E8C73A75-603E-4CD6-AA5C-3F6D7767AEC4}" srcOrd="4" destOrd="0" presId="urn:microsoft.com/office/officeart/2005/8/layout/matrix1"/>
    <dgm:cxn modelId="{74F2F22E-FDCE-45C0-8FB4-692596490AA3}" type="presParOf" srcId="{93590DB2-DCD1-4961-BEC4-E0F90C8B1C25}" destId="{3A63480E-093D-4043-AC16-22110B61B23E}" srcOrd="5" destOrd="0" presId="urn:microsoft.com/office/officeart/2005/8/layout/matrix1"/>
    <dgm:cxn modelId="{67F402B6-FE73-41C8-8048-8C0729055A04}" type="presParOf" srcId="{93590DB2-DCD1-4961-BEC4-E0F90C8B1C25}" destId="{197F94AC-0038-49A7-8356-0F5744725C90}" srcOrd="6" destOrd="0" presId="urn:microsoft.com/office/officeart/2005/8/layout/matrix1"/>
    <dgm:cxn modelId="{86C9B118-04AF-488D-AA99-01B4D8CC7680}" type="presParOf" srcId="{93590DB2-DCD1-4961-BEC4-E0F90C8B1C25}" destId="{0A29479D-29F7-4E89-815D-1D10F876B439}" srcOrd="7" destOrd="0" presId="urn:microsoft.com/office/officeart/2005/8/layout/matrix1"/>
    <dgm:cxn modelId="{028E81C6-55FE-4DFA-8CAA-D37BC8EB6E3F}" type="presParOf" srcId="{3AF8FB32-6589-4FE3-9767-3D2C10D7768A}" destId="{6A5AF687-3661-430A-A7B3-4398FA8E7DB5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6CBF753-DDFB-40DD-A807-8766FD6B97B5}" type="doc">
      <dgm:prSet loTypeId="urn:microsoft.com/office/officeart/2005/8/layout/gear1" loCatId="cycle" qsTypeId="urn:microsoft.com/office/officeart/2005/8/quickstyle/simple1" qsCatId="simple" csTypeId="urn:microsoft.com/office/officeart/2005/8/colors/accent4_5" csCatId="accent4" phldr="1"/>
      <dgm:spPr/>
    </dgm:pt>
    <dgm:pt modelId="{9590183D-1958-4ED2-AED0-479ADF8DD268}">
      <dgm:prSet phldrT="[Texte]" custT="1"/>
      <dgm:spPr/>
      <dgm:t>
        <a:bodyPr/>
        <a:lstStyle/>
        <a:p>
          <a:r>
            <a:rPr lang="fr-CH" sz="3200" dirty="0"/>
            <a:t>Zone AIC</a:t>
          </a:r>
          <a:endParaRPr lang="fr-CH" sz="1800" dirty="0"/>
        </a:p>
      </dgm:t>
    </dgm:pt>
    <dgm:pt modelId="{AA824CCA-064C-4722-A38C-BABD78F5FC3B}" type="parTrans" cxnId="{99967A25-92A8-47A8-B5B2-4DA20156ACA9}">
      <dgm:prSet/>
      <dgm:spPr/>
      <dgm:t>
        <a:bodyPr/>
        <a:lstStyle/>
        <a:p>
          <a:endParaRPr lang="fr-CH"/>
        </a:p>
      </dgm:t>
    </dgm:pt>
    <dgm:pt modelId="{7F6F46F9-9BFC-4579-ABC7-5868F77B2264}" type="sibTrans" cxnId="{99967A25-92A8-47A8-B5B2-4DA20156ACA9}">
      <dgm:prSet/>
      <dgm:spPr/>
      <dgm:t>
        <a:bodyPr/>
        <a:lstStyle/>
        <a:p>
          <a:endParaRPr lang="fr-CH"/>
        </a:p>
      </dgm:t>
    </dgm:pt>
    <dgm:pt modelId="{284BD0B3-074B-46B8-8FC5-44360EAA7E5E}">
      <dgm:prSet phldrT="[Texte]" custT="1"/>
      <dgm:spPr>
        <a:solidFill>
          <a:schemeClr val="tx1">
            <a:lumMod val="65000"/>
            <a:lumOff val="35000"/>
          </a:schemeClr>
        </a:solidFill>
      </dgm:spPr>
      <dgm:t>
        <a:bodyPr/>
        <a:lstStyle/>
        <a:p>
          <a:r>
            <a:rPr lang="fr-CH" sz="1300" dirty="0"/>
            <a:t>Zone A </a:t>
          </a:r>
          <a:r>
            <a:rPr lang="fr-CH" sz="1300" dirty="0" err="1"/>
            <a:t>intercomm</a:t>
          </a:r>
          <a:endParaRPr lang="fr-CH" sz="1300" dirty="0"/>
        </a:p>
      </dgm:t>
    </dgm:pt>
    <dgm:pt modelId="{D18DBD97-8B87-4F15-BE77-EB4982280017}" type="parTrans" cxnId="{61DC71B5-10B0-40C1-8DD5-15E75CAEB519}">
      <dgm:prSet/>
      <dgm:spPr/>
      <dgm:t>
        <a:bodyPr/>
        <a:lstStyle/>
        <a:p>
          <a:endParaRPr lang="fr-CH"/>
        </a:p>
      </dgm:t>
    </dgm:pt>
    <dgm:pt modelId="{AB932DEC-5E82-4C20-B09E-63FE471E5D90}" type="sibTrans" cxnId="{61DC71B5-10B0-40C1-8DD5-15E75CAEB519}">
      <dgm:prSet/>
      <dgm:spPr/>
      <dgm:t>
        <a:bodyPr/>
        <a:lstStyle/>
        <a:p>
          <a:endParaRPr lang="fr-CH"/>
        </a:p>
      </dgm:t>
    </dgm:pt>
    <dgm:pt modelId="{31B1604B-5CB5-4E8D-ADBC-20DF1BD2FB2C}">
      <dgm:prSet phldrT="[Texte]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fr-CH" sz="1300" dirty="0"/>
            <a:t>Zone A</a:t>
          </a:r>
        </a:p>
        <a:p>
          <a:r>
            <a:rPr lang="fr-CH" sz="1300" dirty="0" err="1"/>
            <a:t>comm</a:t>
          </a:r>
          <a:endParaRPr lang="fr-CH" sz="1300" dirty="0"/>
        </a:p>
      </dgm:t>
    </dgm:pt>
    <dgm:pt modelId="{88976767-CE20-4E88-8D80-CBA4447DB622}" type="parTrans" cxnId="{49750F39-FCAC-4771-8D28-82E9AE744717}">
      <dgm:prSet/>
      <dgm:spPr/>
      <dgm:t>
        <a:bodyPr/>
        <a:lstStyle/>
        <a:p>
          <a:endParaRPr lang="fr-CH"/>
        </a:p>
      </dgm:t>
    </dgm:pt>
    <dgm:pt modelId="{4DF0E6BF-6AEF-4190-98A1-B98CA692691F}" type="sibTrans" cxnId="{49750F39-FCAC-4771-8D28-82E9AE744717}">
      <dgm:prSet/>
      <dgm:spPr/>
      <dgm:t>
        <a:bodyPr/>
        <a:lstStyle/>
        <a:p>
          <a:endParaRPr lang="fr-CH"/>
        </a:p>
      </dgm:t>
    </dgm:pt>
    <dgm:pt modelId="{8EFBDC90-072D-4EFA-84CC-D822078331E1}" type="pres">
      <dgm:prSet presAssocID="{C6CBF753-DDFB-40DD-A807-8766FD6B97B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6B352E09-A4DD-4BDA-B5C0-EE0131BC6B5F}" type="pres">
      <dgm:prSet presAssocID="{9590183D-1958-4ED2-AED0-479ADF8DD268}" presName="gear1" presStyleLbl="node1" presStyleIdx="0" presStyleCnt="3">
        <dgm:presLayoutVars>
          <dgm:chMax val="1"/>
          <dgm:bulletEnabled val="1"/>
        </dgm:presLayoutVars>
      </dgm:prSet>
      <dgm:spPr/>
    </dgm:pt>
    <dgm:pt modelId="{0FBE0E62-18E7-412D-8774-D44417CFD4DF}" type="pres">
      <dgm:prSet presAssocID="{9590183D-1958-4ED2-AED0-479ADF8DD268}" presName="gear1srcNode" presStyleLbl="node1" presStyleIdx="0" presStyleCnt="3"/>
      <dgm:spPr/>
    </dgm:pt>
    <dgm:pt modelId="{33A046BB-23FD-4BCF-B65A-03BC8F2DD8E7}" type="pres">
      <dgm:prSet presAssocID="{9590183D-1958-4ED2-AED0-479ADF8DD268}" presName="gear1dstNode" presStyleLbl="node1" presStyleIdx="0" presStyleCnt="3"/>
      <dgm:spPr/>
    </dgm:pt>
    <dgm:pt modelId="{6DF18107-B609-414D-945F-12C75EE6E981}" type="pres">
      <dgm:prSet presAssocID="{284BD0B3-074B-46B8-8FC5-44360EAA7E5E}" presName="gear2" presStyleLbl="node1" presStyleIdx="1" presStyleCnt="3">
        <dgm:presLayoutVars>
          <dgm:chMax val="1"/>
          <dgm:bulletEnabled val="1"/>
        </dgm:presLayoutVars>
      </dgm:prSet>
      <dgm:spPr/>
    </dgm:pt>
    <dgm:pt modelId="{7C6B6981-3D5B-47DD-B189-BED69480A5CB}" type="pres">
      <dgm:prSet presAssocID="{284BD0B3-074B-46B8-8FC5-44360EAA7E5E}" presName="gear2srcNode" presStyleLbl="node1" presStyleIdx="1" presStyleCnt="3"/>
      <dgm:spPr/>
    </dgm:pt>
    <dgm:pt modelId="{0F29496C-B3FF-493C-A3A8-3D0E58C851A9}" type="pres">
      <dgm:prSet presAssocID="{284BD0B3-074B-46B8-8FC5-44360EAA7E5E}" presName="gear2dstNode" presStyleLbl="node1" presStyleIdx="1" presStyleCnt="3"/>
      <dgm:spPr/>
    </dgm:pt>
    <dgm:pt modelId="{17A26BAE-EA75-488C-A057-A4024A8D2B5B}" type="pres">
      <dgm:prSet presAssocID="{31B1604B-5CB5-4E8D-ADBC-20DF1BD2FB2C}" presName="gear3" presStyleLbl="node1" presStyleIdx="2" presStyleCnt="3"/>
      <dgm:spPr/>
    </dgm:pt>
    <dgm:pt modelId="{D89F8B28-E655-4477-9141-5249B955102B}" type="pres">
      <dgm:prSet presAssocID="{31B1604B-5CB5-4E8D-ADBC-20DF1BD2FB2C}" presName="gear3tx" presStyleLbl="node1" presStyleIdx="2" presStyleCnt="3">
        <dgm:presLayoutVars>
          <dgm:chMax val="1"/>
          <dgm:bulletEnabled val="1"/>
        </dgm:presLayoutVars>
      </dgm:prSet>
      <dgm:spPr/>
    </dgm:pt>
    <dgm:pt modelId="{4BFC62E3-398D-4299-A315-E3D11627DB8F}" type="pres">
      <dgm:prSet presAssocID="{31B1604B-5CB5-4E8D-ADBC-20DF1BD2FB2C}" presName="gear3srcNode" presStyleLbl="node1" presStyleIdx="2" presStyleCnt="3"/>
      <dgm:spPr/>
    </dgm:pt>
    <dgm:pt modelId="{5D6D35DA-576B-44A6-A249-1E771D57CF7B}" type="pres">
      <dgm:prSet presAssocID="{31B1604B-5CB5-4E8D-ADBC-20DF1BD2FB2C}" presName="gear3dstNode" presStyleLbl="node1" presStyleIdx="2" presStyleCnt="3"/>
      <dgm:spPr/>
    </dgm:pt>
    <dgm:pt modelId="{7021F9AE-CB24-4515-A516-ECDE5F7F6A97}" type="pres">
      <dgm:prSet presAssocID="{7F6F46F9-9BFC-4579-ABC7-5868F77B2264}" presName="connector1" presStyleLbl="sibTrans2D1" presStyleIdx="0" presStyleCnt="3"/>
      <dgm:spPr/>
    </dgm:pt>
    <dgm:pt modelId="{33161B17-19B3-4B4D-A97D-DAE8311F4950}" type="pres">
      <dgm:prSet presAssocID="{AB932DEC-5E82-4C20-B09E-63FE471E5D90}" presName="connector2" presStyleLbl="sibTrans2D1" presStyleIdx="1" presStyleCnt="3"/>
      <dgm:spPr/>
    </dgm:pt>
    <dgm:pt modelId="{F9B9FB51-4AA3-452A-B8B9-4219F3C3762B}" type="pres">
      <dgm:prSet presAssocID="{4DF0E6BF-6AEF-4190-98A1-B98CA692691F}" presName="connector3" presStyleLbl="sibTrans2D1" presStyleIdx="2" presStyleCnt="3"/>
      <dgm:spPr/>
    </dgm:pt>
  </dgm:ptLst>
  <dgm:cxnLst>
    <dgm:cxn modelId="{6B87C106-2AAA-4F33-847E-603719DB984F}" type="presOf" srcId="{31B1604B-5CB5-4E8D-ADBC-20DF1BD2FB2C}" destId="{D89F8B28-E655-4477-9141-5249B955102B}" srcOrd="1" destOrd="0" presId="urn:microsoft.com/office/officeart/2005/8/layout/gear1"/>
    <dgm:cxn modelId="{48183B20-3A3B-422D-8930-5263E819A161}" type="presOf" srcId="{31B1604B-5CB5-4E8D-ADBC-20DF1BD2FB2C}" destId="{5D6D35DA-576B-44A6-A249-1E771D57CF7B}" srcOrd="3" destOrd="0" presId="urn:microsoft.com/office/officeart/2005/8/layout/gear1"/>
    <dgm:cxn modelId="{27F35924-C90C-4FC0-B99B-3B3A11B8895E}" type="presOf" srcId="{284BD0B3-074B-46B8-8FC5-44360EAA7E5E}" destId="{6DF18107-B609-414D-945F-12C75EE6E981}" srcOrd="0" destOrd="0" presId="urn:microsoft.com/office/officeart/2005/8/layout/gear1"/>
    <dgm:cxn modelId="{99967A25-92A8-47A8-B5B2-4DA20156ACA9}" srcId="{C6CBF753-DDFB-40DD-A807-8766FD6B97B5}" destId="{9590183D-1958-4ED2-AED0-479ADF8DD268}" srcOrd="0" destOrd="0" parTransId="{AA824CCA-064C-4722-A38C-BABD78F5FC3B}" sibTransId="{7F6F46F9-9BFC-4579-ABC7-5868F77B2264}"/>
    <dgm:cxn modelId="{7CADF437-EB59-4DBD-AFCA-497119BD4CE6}" type="presOf" srcId="{9590183D-1958-4ED2-AED0-479ADF8DD268}" destId="{0FBE0E62-18E7-412D-8774-D44417CFD4DF}" srcOrd="1" destOrd="0" presId="urn:microsoft.com/office/officeart/2005/8/layout/gear1"/>
    <dgm:cxn modelId="{49750F39-FCAC-4771-8D28-82E9AE744717}" srcId="{C6CBF753-DDFB-40DD-A807-8766FD6B97B5}" destId="{31B1604B-5CB5-4E8D-ADBC-20DF1BD2FB2C}" srcOrd="2" destOrd="0" parTransId="{88976767-CE20-4E88-8D80-CBA4447DB622}" sibTransId="{4DF0E6BF-6AEF-4190-98A1-B98CA692691F}"/>
    <dgm:cxn modelId="{CF0CF143-1324-462A-B9EC-4468B7983CE1}" type="presOf" srcId="{C6CBF753-DDFB-40DD-A807-8766FD6B97B5}" destId="{8EFBDC90-072D-4EFA-84CC-D822078331E1}" srcOrd="0" destOrd="0" presId="urn:microsoft.com/office/officeart/2005/8/layout/gear1"/>
    <dgm:cxn modelId="{B1ED6669-5702-4E42-A0C2-3CE3998DAF35}" type="presOf" srcId="{31B1604B-5CB5-4E8D-ADBC-20DF1BD2FB2C}" destId="{4BFC62E3-398D-4299-A315-E3D11627DB8F}" srcOrd="2" destOrd="0" presId="urn:microsoft.com/office/officeart/2005/8/layout/gear1"/>
    <dgm:cxn modelId="{0D561151-54D0-4E29-8EFC-5B8359091DB3}" type="presOf" srcId="{AB932DEC-5E82-4C20-B09E-63FE471E5D90}" destId="{33161B17-19B3-4B4D-A97D-DAE8311F4950}" srcOrd="0" destOrd="0" presId="urn:microsoft.com/office/officeart/2005/8/layout/gear1"/>
    <dgm:cxn modelId="{F4776882-B9B5-4ED9-A03E-91488AA70C7A}" type="presOf" srcId="{4DF0E6BF-6AEF-4190-98A1-B98CA692691F}" destId="{F9B9FB51-4AA3-452A-B8B9-4219F3C3762B}" srcOrd="0" destOrd="0" presId="urn:microsoft.com/office/officeart/2005/8/layout/gear1"/>
    <dgm:cxn modelId="{3E370C84-1B5F-4AD8-A319-6DB5E92E6C8E}" type="presOf" srcId="{284BD0B3-074B-46B8-8FC5-44360EAA7E5E}" destId="{0F29496C-B3FF-493C-A3A8-3D0E58C851A9}" srcOrd="2" destOrd="0" presId="urn:microsoft.com/office/officeart/2005/8/layout/gear1"/>
    <dgm:cxn modelId="{7EFB0094-58D7-4EE8-B3FE-327261F2E6CD}" type="presOf" srcId="{284BD0B3-074B-46B8-8FC5-44360EAA7E5E}" destId="{7C6B6981-3D5B-47DD-B189-BED69480A5CB}" srcOrd="1" destOrd="0" presId="urn:microsoft.com/office/officeart/2005/8/layout/gear1"/>
    <dgm:cxn modelId="{54281F99-0285-4BCD-94A1-AF24EE489086}" type="presOf" srcId="{9590183D-1958-4ED2-AED0-479ADF8DD268}" destId="{6B352E09-A4DD-4BDA-B5C0-EE0131BC6B5F}" srcOrd="0" destOrd="0" presId="urn:microsoft.com/office/officeart/2005/8/layout/gear1"/>
    <dgm:cxn modelId="{BA87D3A6-CF9D-48F2-A74C-7BABC259C824}" type="presOf" srcId="{31B1604B-5CB5-4E8D-ADBC-20DF1BD2FB2C}" destId="{17A26BAE-EA75-488C-A057-A4024A8D2B5B}" srcOrd="0" destOrd="0" presId="urn:microsoft.com/office/officeart/2005/8/layout/gear1"/>
    <dgm:cxn modelId="{61DC71B5-10B0-40C1-8DD5-15E75CAEB519}" srcId="{C6CBF753-DDFB-40DD-A807-8766FD6B97B5}" destId="{284BD0B3-074B-46B8-8FC5-44360EAA7E5E}" srcOrd="1" destOrd="0" parTransId="{D18DBD97-8B87-4F15-BE77-EB4982280017}" sibTransId="{AB932DEC-5E82-4C20-B09E-63FE471E5D90}"/>
    <dgm:cxn modelId="{BDF5ACB7-2929-4D2A-A799-4C41294D03A0}" type="presOf" srcId="{7F6F46F9-9BFC-4579-ABC7-5868F77B2264}" destId="{7021F9AE-CB24-4515-A516-ECDE5F7F6A97}" srcOrd="0" destOrd="0" presId="urn:microsoft.com/office/officeart/2005/8/layout/gear1"/>
    <dgm:cxn modelId="{274041D5-B885-4C76-9C0B-9C622B2722D1}" type="presOf" srcId="{9590183D-1958-4ED2-AED0-479ADF8DD268}" destId="{33A046BB-23FD-4BCF-B65A-03BC8F2DD8E7}" srcOrd="2" destOrd="0" presId="urn:microsoft.com/office/officeart/2005/8/layout/gear1"/>
    <dgm:cxn modelId="{3B663173-0134-438A-AD3B-7647445C9F3E}" type="presParOf" srcId="{8EFBDC90-072D-4EFA-84CC-D822078331E1}" destId="{6B352E09-A4DD-4BDA-B5C0-EE0131BC6B5F}" srcOrd="0" destOrd="0" presId="urn:microsoft.com/office/officeart/2005/8/layout/gear1"/>
    <dgm:cxn modelId="{60DD2153-90D9-427F-81E6-90BF1D1D8512}" type="presParOf" srcId="{8EFBDC90-072D-4EFA-84CC-D822078331E1}" destId="{0FBE0E62-18E7-412D-8774-D44417CFD4DF}" srcOrd="1" destOrd="0" presId="urn:microsoft.com/office/officeart/2005/8/layout/gear1"/>
    <dgm:cxn modelId="{26CA6710-5845-47FE-88BA-2F0FF705040C}" type="presParOf" srcId="{8EFBDC90-072D-4EFA-84CC-D822078331E1}" destId="{33A046BB-23FD-4BCF-B65A-03BC8F2DD8E7}" srcOrd="2" destOrd="0" presId="urn:microsoft.com/office/officeart/2005/8/layout/gear1"/>
    <dgm:cxn modelId="{5583C2D4-F6EE-4FA1-B668-F2115ABE4C34}" type="presParOf" srcId="{8EFBDC90-072D-4EFA-84CC-D822078331E1}" destId="{6DF18107-B609-414D-945F-12C75EE6E981}" srcOrd="3" destOrd="0" presId="urn:microsoft.com/office/officeart/2005/8/layout/gear1"/>
    <dgm:cxn modelId="{DB63A933-CFAD-4F5C-9CB6-625F5AB2B8D0}" type="presParOf" srcId="{8EFBDC90-072D-4EFA-84CC-D822078331E1}" destId="{7C6B6981-3D5B-47DD-B189-BED69480A5CB}" srcOrd="4" destOrd="0" presId="urn:microsoft.com/office/officeart/2005/8/layout/gear1"/>
    <dgm:cxn modelId="{7EB01758-F380-492F-90E1-9947F298845F}" type="presParOf" srcId="{8EFBDC90-072D-4EFA-84CC-D822078331E1}" destId="{0F29496C-B3FF-493C-A3A8-3D0E58C851A9}" srcOrd="5" destOrd="0" presId="urn:microsoft.com/office/officeart/2005/8/layout/gear1"/>
    <dgm:cxn modelId="{3A35BC2F-09DF-4BA2-9586-3D517876DF6F}" type="presParOf" srcId="{8EFBDC90-072D-4EFA-84CC-D822078331E1}" destId="{17A26BAE-EA75-488C-A057-A4024A8D2B5B}" srcOrd="6" destOrd="0" presId="urn:microsoft.com/office/officeart/2005/8/layout/gear1"/>
    <dgm:cxn modelId="{991CEF0C-6B64-4E7D-A812-930BCDEED13C}" type="presParOf" srcId="{8EFBDC90-072D-4EFA-84CC-D822078331E1}" destId="{D89F8B28-E655-4477-9141-5249B955102B}" srcOrd="7" destOrd="0" presId="urn:microsoft.com/office/officeart/2005/8/layout/gear1"/>
    <dgm:cxn modelId="{539C2A6C-9090-43C5-AED0-A491C182DD56}" type="presParOf" srcId="{8EFBDC90-072D-4EFA-84CC-D822078331E1}" destId="{4BFC62E3-398D-4299-A315-E3D11627DB8F}" srcOrd="8" destOrd="0" presId="urn:microsoft.com/office/officeart/2005/8/layout/gear1"/>
    <dgm:cxn modelId="{4093CB68-5631-4E19-8557-F4F1A0D4C4D7}" type="presParOf" srcId="{8EFBDC90-072D-4EFA-84CC-D822078331E1}" destId="{5D6D35DA-576B-44A6-A249-1E771D57CF7B}" srcOrd="9" destOrd="0" presId="urn:microsoft.com/office/officeart/2005/8/layout/gear1"/>
    <dgm:cxn modelId="{030A4900-D778-41AC-B864-EAA3F64C1E4C}" type="presParOf" srcId="{8EFBDC90-072D-4EFA-84CC-D822078331E1}" destId="{7021F9AE-CB24-4515-A516-ECDE5F7F6A97}" srcOrd="10" destOrd="0" presId="urn:microsoft.com/office/officeart/2005/8/layout/gear1"/>
    <dgm:cxn modelId="{FC4382C6-612E-489C-A1D4-558593568D99}" type="presParOf" srcId="{8EFBDC90-072D-4EFA-84CC-D822078331E1}" destId="{33161B17-19B3-4B4D-A97D-DAE8311F4950}" srcOrd="11" destOrd="0" presId="urn:microsoft.com/office/officeart/2005/8/layout/gear1"/>
    <dgm:cxn modelId="{AEB308DD-7A6E-4D87-9257-7BC4F44DD171}" type="presParOf" srcId="{8EFBDC90-072D-4EFA-84CC-D822078331E1}" destId="{F9B9FB51-4AA3-452A-B8B9-4219F3C3762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E29BD4F-6A4A-40D9-A99A-6DA2C9177AAD}" type="doc">
      <dgm:prSet loTypeId="urn:microsoft.com/office/officeart/2005/8/layout/hList1" loCatId="list" qsTypeId="urn:microsoft.com/office/officeart/2005/8/quickstyle/simple1" qsCatId="simple" csTypeId="urn:microsoft.com/office/officeart/2005/8/colors/accent4_3" csCatId="accent4" phldr="1"/>
      <dgm:spPr/>
      <dgm:t>
        <a:bodyPr/>
        <a:lstStyle/>
        <a:p>
          <a:endParaRPr lang="fr-CH"/>
        </a:p>
      </dgm:t>
    </dgm:pt>
    <dgm:pt modelId="{01F18FA8-1B23-437E-A3D8-26387F6A1CA2}">
      <dgm:prSet phldrT="[Texte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CH" altLang="fr-FR" dirty="0">
              <a:latin typeface="+mn-lt"/>
            </a:rPr>
            <a:t>IUS min : 0.40</a:t>
          </a:r>
          <a:endParaRPr lang="fr-CH" dirty="0"/>
        </a:p>
      </dgm:t>
    </dgm:pt>
    <dgm:pt modelId="{186AEBBA-C8E2-4F99-A424-0F29B853945E}">
      <dgm:prSet phldrT="[Texte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fr-CH" b="1" dirty="0"/>
            <a:t>Utilisation optimale</a:t>
          </a:r>
        </a:p>
      </dgm:t>
    </dgm:pt>
    <dgm:pt modelId="{943546C5-AA25-4F49-A259-01D3F83343B9}" type="sibTrans" cxnId="{2ED1B743-EA1C-4FAC-B3EB-17A3D8675B48}">
      <dgm:prSet/>
      <dgm:spPr/>
      <dgm:t>
        <a:bodyPr/>
        <a:lstStyle/>
        <a:p>
          <a:endParaRPr lang="fr-CH"/>
        </a:p>
      </dgm:t>
    </dgm:pt>
    <dgm:pt modelId="{BF4171CB-2B9B-4CFB-B8C7-8499896AD9BD}" type="parTrans" cxnId="{2ED1B743-EA1C-4FAC-B3EB-17A3D8675B48}">
      <dgm:prSet/>
      <dgm:spPr/>
      <dgm:t>
        <a:bodyPr/>
        <a:lstStyle/>
        <a:p>
          <a:endParaRPr lang="fr-CH"/>
        </a:p>
      </dgm:t>
    </dgm:pt>
    <dgm:pt modelId="{38E35FCB-E168-472B-8489-664BED3E00AF}" type="sibTrans" cxnId="{D6826E58-1AA0-45E7-94EA-25C77FF4185B}">
      <dgm:prSet/>
      <dgm:spPr/>
      <dgm:t>
        <a:bodyPr/>
        <a:lstStyle/>
        <a:p>
          <a:endParaRPr lang="fr-CH"/>
        </a:p>
      </dgm:t>
    </dgm:pt>
    <dgm:pt modelId="{179F09F2-B3C7-4CC7-BE77-D7A9B5E942E2}" type="parTrans" cxnId="{D6826E58-1AA0-45E7-94EA-25C77FF4185B}">
      <dgm:prSet/>
      <dgm:spPr/>
      <dgm:t>
        <a:bodyPr/>
        <a:lstStyle/>
        <a:p>
          <a:endParaRPr lang="fr-CH"/>
        </a:p>
      </dgm:t>
    </dgm:pt>
    <dgm:pt modelId="{384407A1-B37A-41EC-8B99-ABBF0A82AEA5}">
      <dgm:prSet phldrT="[Texte]"/>
      <dgm:spPr>
        <a:solidFill>
          <a:schemeClr val="bg1">
            <a:lumMod val="95000"/>
            <a:alpha val="90000"/>
          </a:schemeClr>
        </a:solidFill>
        <a:ln>
          <a:noFill/>
        </a:ln>
      </dgm:spPr>
      <dgm:t>
        <a:bodyPr/>
        <a:lstStyle/>
        <a:p>
          <a:r>
            <a:rPr lang="fr-CH" altLang="fr-FR" dirty="0">
              <a:latin typeface="+mn-lt"/>
            </a:rPr>
            <a:t>Développement résidentiel des pôles régionaux dans les secteurs prioritaires (PDR) et stratégiques (</a:t>
          </a:r>
          <a:r>
            <a:rPr lang="fr-CH" altLang="fr-FR" dirty="0" err="1">
              <a:latin typeface="+mn-lt"/>
            </a:rPr>
            <a:t>PDCn</a:t>
          </a:r>
          <a:r>
            <a:rPr lang="fr-CH" altLang="fr-FR" dirty="0">
              <a:latin typeface="+mn-lt"/>
            </a:rPr>
            <a:t>)</a:t>
          </a:r>
          <a:endParaRPr lang="fr-CH" dirty="0"/>
        </a:p>
      </dgm:t>
    </dgm:pt>
    <dgm:pt modelId="{BAB2EEF0-D8C2-452F-9B41-B28F7FD1D9E8}">
      <dgm:prSet phldrT="[Texte]"/>
      <dgm:spPr>
        <a:solidFill>
          <a:schemeClr val="bg1">
            <a:lumMod val="75000"/>
          </a:schemeClr>
        </a:solidFill>
        <a:ln>
          <a:noFill/>
        </a:ln>
      </dgm:spPr>
      <dgm:t>
        <a:bodyPr/>
        <a:lstStyle/>
        <a:p>
          <a:r>
            <a:rPr lang="fr-CH" b="1" dirty="0"/>
            <a:t>Objectifs importants</a:t>
          </a:r>
        </a:p>
      </dgm:t>
    </dgm:pt>
    <dgm:pt modelId="{1F6352A1-3514-445A-B22E-B574E5849697}" type="sibTrans" cxnId="{62EA5F71-6779-43C7-B5C5-B9446A5C0055}">
      <dgm:prSet/>
      <dgm:spPr/>
      <dgm:t>
        <a:bodyPr/>
        <a:lstStyle/>
        <a:p>
          <a:endParaRPr lang="fr-CH"/>
        </a:p>
      </dgm:t>
    </dgm:pt>
    <dgm:pt modelId="{ED682A1E-1465-4B08-822C-E673E4FE5E41}" type="parTrans" cxnId="{62EA5F71-6779-43C7-B5C5-B9446A5C0055}">
      <dgm:prSet/>
      <dgm:spPr/>
      <dgm:t>
        <a:bodyPr/>
        <a:lstStyle/>
        <a:p>
          <a:endParaRPr lang="fr-CH"/>
        </a:p>
      </dgm:t>
    </dgm:pt>
    <dgm:pt modelId="{B620E5CC-A368-45BD-8603-B39570F3EE1E}" type="sibTrans" cxnId="{66032A0C-A7D3-4D9D-9D0D-FCF12159A4AF}">
      <dgm:prSet/>
      <dgm:spPr/>
      <dgm:t>
        <a:bodyPr/>
        <a:lstStyle/>
        <a:p>
          <a:endParaRPr lang="fr-CH"/>
        </a:p>
      </dgm:t>
    </dgm:pt>
    <dgm:pt modelId="{BA5966A1-923D-489A-9777-9E7FE4EC2968}" type="parTrans" cxnId="{66032A0C-A7D3-4D9D-9D0D-FCF12159A4AF}">
      <dgm:prSet/>
      <dgm:spPr/>
      <dgm:t>
        <a:bodyPr/>
        <a:lstStyle/>
        <a:p>
          <a:endParaRPr lang="fr-CH"/>
        </a:p>
      </dgm:t>
    </dgm:pt>
    <dgm:pt modelId="{A95CAF59-828E-4394-8B48-6CF0F01887E4}">
      <dgm:prSet/>
      <dgm:spPr/>
      <dgm:t>
        <a:bodyPr/>
        <a:lstStyle/>
        <a:p>
          <a:r>
            <a:rPr lang="fr-CH" altLang="fr-FR" dirty="0">
              <a:latin typeface="+mn-lt"/>
            </a:rPr>
            <a:t>Développement des zones d’activités</a:t>
          </a:r>
        </a:p>
      </dgm:t>
    </dgm:pt>
    <dgm:pt modelId="{47561F33-C392-43B4-99B5-17FFB8A509AD}" type="parTrans" cxnId="{D4D68E66-97EB-422D-BC81-429217308814}">
      <dgm:prSet/>
      <dgm:spPr/>
      <dgm:t>
        <a:bodyPr/>
        <a:lstStyle/>
        <a:p>
          <a:endParaRPr lang="fr-CH"/>
        </a:p>
      </dgm:t>
    </dgm:pt>
    <dgm:pt modelId="{79D8FE23-AA61-45A4-83B2-B66CD401E7D9}" type="sibTrans" cxnId="{D4D68E66-97EB-422D-BC81-429217308814}">
      <dgm:prSet/>
      <dgm:spPr/>
      <dgm:t>
        <a:bodyPr/>
        <a:lstStyle/>
        <a:p>
          <a:endParaRPr lang="fr-CH"/>
        </a:p>
      </dgm:t>
    </dgm:pt>
    <dgm:pt modelId="{9BB943FA-A6B4-487D-B525-0228847C729C}">
      <dgm:prSet/>
      <dgm:spPr/>
      <dgm:t>
        <a:bodyPr/>
        <a:lstStyle/>
        <a:p>
          <a:r>
            <a:rPr lang="fr-CH" altLang="fr-FR">
              <a:latin typeface="+mn-lt"/>
            </a:rPr>
            <a:t>Projets d’importance cantonale ou régionale au sens du PDCn et des PDR</a:t>
          </a:r>
          <a:endParaRPr lang="fr-CH" altLang="fr-FR" dirty="0">
            <a:latin typeface="+mn-lt"/>
          </a:endParaRPr>
        </a:p>
      </dgm:t>
    </dgm:pt>
    <dgm:pt modelId="{5A691385-6A30-482A-BFE5-D0EEEC50AB26}" type="parTrans" cxnId="{F2A5A224-2793-4EA0-A02C-165A701CF96B}">
      <dgm:prSet/>
      <dgm:spPr/>
      <dgm:t>
        <a:bodyPr/>
        <a:lstStyle/>
        <a:p>
          <a:endParaRPr lang="fr-CH"/>
        </a:p>
      </dgm:t>
    </dgm:pt>
    <dgm:pt modelId="{265CDD47-321B-4D6B-B14A-FF0528E24B42}" type="sibTrans" cxnId="{F2A5A224-2793-4EA0-A02C-165A701CF96B}">
      <dgm:prSet/>
      <dgm:spPr/>
      <dgm:t>
        <a:bodyPr/>
        <a:lstStyle/>
        <a:p>
          <a:endParaRPr lang="fr-CH"/>
        </a:p>
      </dgm:t>
    </dgm:pt>
    <dgm:pt modelId="{0365FCA5-6082-4C94-AABA-0BD51A281663}">
      <dgm:prSet/>
      <dgm:spPr/>
      <dgm:t>
        <a:bodyPr/>
        <a:lstStyle/>
        <a:p>
          <a:r>
            <a:rPr lang="fr-CH" altLang="fr-FR" dirty="0">
              <a:latin typeface="+mn-lt"/>
            </a:rPr>
            <a:t>Réalisation d’installations publiques et autres tâches publiques</a:t>
          </a:r>
        </a:p>
      </dgm:t>
    </dgm:pt>
    <dgm:pt modelId="{D7F2C051-D238-46D8-8646-5D48F44C4990}" type="parTrans" cxnId="{306BB57E-B6D1-4F02-A780-F4344D956788}">
      <dgm:prSet/>
      <dgm:spPr/>
      <dgm:t>
        <a:bodyPr/>
        <a:lstStyle/>
        <a:p>
          <a:endParaRPr lang="fr-CH"/>
        </a:p>
      </dgm:t>
    </dgm:pt>
    <dgm:pt modelId="{01715AD0-16F3-4250-8638-F50811033ABE}" type="sibTrans" cxnId="{306BB57E-B6D1-4F02-A780-F4344D956788}">
      <dgm:prSet/>
      <dgm:spPr/>
      <dgm:t>
        <a:bodyPr/>
        <a:lstStyle/>
        <a:p>
          <a:endParaRPr lang="fr-CH"/>
        </a:p>
      </dgm:t>
    </dgm:pt>
    <dgm:pt modelId="{D4E990B5-1994-4995-AAD9-4A10E63FF312}">
      <dgm:prSet/>
      <dgm:spPr/>
      <dgm:t>
        <a:bodyPr/>
        <a:lstStyle/>
        <a:p>
          <a:r>
            <a:rPr lang="fr-CH" altLang="fr-FR">
              <a:latin typeface="+mn-lt"/>
            </a:rPr>
            <a:t>Éviter le morcellement</a:t>
          </a:r>
          <a:endParaRPr lang="fr-CH" altLang="fr-FR" dirty="0">
            <a:latin typeface="+mn-lt"/>
          </a:endParaRPr>
        </a:p>
      </dgm:t>
    </dgm:pt>
    <dgm:pt modelId="{C07D3A6B-FF44-4AD8-8CF8-AFBF51BAE3F5}" type="parTrans" cxnId="{499F6D5E-F408-4AF3-9EBF-9CAC7D604A8F}">
      <dgm:prSet/>
      <dgm:spPr/>
      <dgm:t>
        <a:bodyPr/>
        <a:lstStyle/>
        <a:p>
          <a:endParaRPr lang="fr-CH"/>
        </a:p>
      </dgm:t>
    </dgm:pt>
    <dgm:pt modelId="{03767DBD-00D2-4136-93C9-85973CB8E295}" type="sibTrans" cxnId="{499F6D5E-F408-4AF3-9EBF-9CAC7D604A8F}">
      <dgm:prSet/>
      <dgm:spPr/>
      <dgm:t>
        <a:bodyPr/>
        <a:lstStyle/>
        <a:p>
          <a:endParaRPr lang="fr-CH"/>
        </a:p>
      </dgm:t>
    </dgm:pt>
    <dgm:pt modelId="{6CAB53CD-54EA-4500-9020-B64D89FDB922}">
      <dgm:prSet/>
      <dgm:spPr/>
      <dgm:t>
        <a:bodyPr/>
        <a:lstStyle/>
        <a:p>
          <a:r>
            <a:rPr lang="fr-CH" altLang="fr-FR">
              <a:latin typeface="+mn-lt"/>
            </a:rPr>
            <a:t>Limiter l’emprise des surfaces de stationnement</a:t>
          </a:r>
          <a:endParaRPr lang="fr-CH" altLang="fr-FR" dirty="0">
            <a:latin typeface="+mn-lt"/>
          </a:endParaRPr>
        </a:p>
      </dgm:t>
    </dgm:pt>
    <dgm:pt modelId="{3BB9FCEC-C2DC-4041-A816-FE5A17A0A841}" type="parTrans" cxnId="{2923B527-1909-4D90-8094-A8CBF358B06C}">
      <dgm:prSet/>
      <dgm:spPr/>
      <dgm:t>
        <a:bodyPr/>
        <a:lstStyle/>
        <a:p>
          <a:endParaRPr lang="fr-CH"/>
        </a:p>
      </dgm:t>
    </dgm:pt>
    <dgm:pt modelId="{AC660A49-3F1F-4DC7-BDE6-37D3FD383968}" type="sibTrans" cxnId="{2923B527-1909-4D90-8094-A8CBF358B06C}">
      <dgm:prSet/>
      <dgm:spPr/>
      <dgm:t>
        <a:bodyPr/>
        <a:lstStyle/>
        <a:p>
          <a:endParaRPr lang="fr-CH"/>
        </a:p>
      </dgm:t>
    </dgm:pt>
    <dgm:pt modelId="{3BD306D9-9EB4-4EA4-AB00-E5A6E714EC5E}">
      <dgm:prSet/>
      <dgm:spPr/>
      <dgm:t>
        <a:bodyPr/>
        <a:lstStyle/>
        <a:p>
          <a:r>
            <a:rPr lang="fr-CH" altLang="fr-FR" dirty="0">
              <a:latin typeface="+mn-lt"/>
            </a:rPr>
            <a:t>Limiter, dans la mesure du possible, l’emprise des constructions agricoles</a:t>
          </a:r>
        </a:p>
      </dgm:t>
    </dgm:pt>
    <dgm:pt modelId="{3DBA8738-BBEA-4730-AAA6-C8F57FEA370E}" type="parTrans" cxnId="{43D983B8-6AEE-4534-A903-996D810BC5AF}">
      <dgm:prSet/>
      <dgm:spPr/>
      <dgm:t>
        <a:bodyPr/>
        <a:lstStyle/>
        <a:p>
          <a:endParaRPr lang="fr-CH"/>
        </a:p>
      </dgm:t>
    </dgm:pt>
    <dgm:pt modelId="{3425AEF3-6270-4653-8140-A733BEFB6527}" type="sibTrans" cxnId="{43D983B8-6AEE-4534-A903-996D810BC5AF}">
      <dgm:prSet/>
      <dgm:spPr/>
      <dgm:t>
        <a:bodyPr/>
        <a:lstStyle/>
        <a:p>
          <a:endParaRPr lang="fr-CH"/>
        </a:p>
      </dgm:t>
    </dgm:pt>
    <dgm:pt modelId="{F9390E24-E360-45E1-95E4-464CCC924D18}" type="pres">
      <dgm:prSet presAssocID="{0E29BD4F-6A4A-40D9-A99A-6DA2C9177AAD}" presName="Name0" presStyleCnt="0">
        <dgm:presLayoutVars>
          <dgm:dir/>
          <dgm:animLvl val="lvl"/>
          <dgm:resizeHandles val="exact"/>
        </dgm:presLayoutVars>
      </dgm:prSet>
      <dgm:spPr/>
    </dgm:pt>
    <dgm:pt modelId="{BF8A282C-07DA-4269-88AA-ADB131F3D746}" type="pres">
      <dgm:prSet presAssocID="{BAB2EEF0-D8C2-452F-9B41-B28F7FD1D9E8}" presName="composite" presStyleCnt="0"/>
      <dgm:spPr/>
    </dgm:pt>
    <dgm:pt modelId="{2895EB60-3C8B-493E-87F8-C7CAEEBBF7DA}" type="pres">
      <dgm:prSet presAssocID="{BAB2EEF0-D8C2-452F-9B41-B28F7FD1D9E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912B046C-4362-4975-8415-89D2ADB82610}" type="pres">
      <dgm:prSet presAssocID="{BAB2EEF0-D8C2-452F-9B41-B28F7FD1D9E8}" presName="desTx" presStyleLbl="alignAccFollowNode1" presStyleIdx="0" presStyleCnt="2">
        <dgm:presLayoutVars>
          <dgm:bulletEnabled val="1"/>
        </dgm:presLayoutVars>
      </dgm:prSet>
      <dgm:spPr/>
    </dgm:pt>
    <dgm:pt modelId="{0E33EC53-05D1-4687-83CD-9C01D111EDAA}" type="pres">
      <dgm:prSet presAssocID="{1F6352A1-3514-445A-B22E-B574E5849697}" presName="space" presStyleCnt="0"/>
      <dgm:spPr/>
    </dgm:pt>
    <dgm:pt modelId="{6622B093-0590-4541-805C-ECE3A90AF3B5}" type="pres">
      <dgm:prSet presAssocID="{186AEBBA-C8E2-4F99-A424-0F29B853945E}" presName="composite" presStyleCnt="0"/>
      <dgm:spPr/>
    </dgm:pt>
    <dgm:pt modelId="{28379363-B044-4E9D-A946-76A357FE4593}" type="pres">
      <dgm:prSet presAssocID="{186AEBBA-C8E2-4F99-A424-0F29B853945E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0E10E600-8F94-4AD9-A8DB-25FD627F4D09}" type="pres">
      <dgm:prSet presAssocID="{186AEBBA-C8E2-4F99-A424-0F29B853945E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66032A0C-A7D3-4D9D-9D0D-FCF12159A4AF}" srcId="{BAB2EEF0-D8C2-452F-9B41-B28F7FD1D9E8}" destId="{384407A1-B37A-41EC-8B99-ABBF0A82AEA5}" srcOrd="0" destOrd="0" parTransId="{BA5966A1-923D-489A-9777-9E7FE4EC2968}" sibTransId="{B620E5CC-A368-45BD-8603-B39570F3EE1E}"/>
    <dgm:cxn modelId="{F2A5A224-2793-4EA0-A02C-165A701CF96B}" srcId="{BAB2EEF0-D8C2-452F-9B41-B28F7FD1D9E8}" destId="{9BB943FA-A6B4-487D-B525-0228847C729C}" srcOrd="2" destOrd="0" parTransId="{5A691385-6A30-482A-BFE5-D0EEEC50AB26}" sibTransId="{265CDD47-321B-4D6B-B14A-FF0528E24B42}"/>
    <dgm:cxn modelId="{2923B527-1909-4D90-8094-A8CBF358B06C}" srcId="{186AEBBA-C8E2-4F99-A424-0F29B853945E}" destId="{6CAB53CD-54EA-4500-9020-B64D89FDB922}" srcOrd="2" destOrd="0" parTransId="{3BB9FCEC-C2DC-4041-A816-FE5A17A0A841}" sibTransId="{AC660A49-3F1F-4DC7-BDE6-37D3FD383968}"/>
    <dgm:cxn modelId="{B9D73B3B-BD22-43CC-92A4-C8C7A0C4CAEB}" type="presOf" srcId="{384407A1-B37A-41EC-8B99-ABBF0A82AEA5}" destId="{912B046C-4362-4975-8415-89D2ADB82610}" srcOrd="0" destOrd="0" presId="urn:microsoft.com/office/officeart/2005/8/layout/hList1"/>
    <dgm:cxn modelId="{93BA015C-145D-4017-9E8F-2DA364514807}" type="presOf" srcId="{186AEBBA-C8E2-4F99-A424-0F29B853945E}" destId="{28379363-B044-4E9D-A946-76A357FE4593}" srcOrd="0" destOrd="0" presId="urn:microsoft.com/office/officeart/2005/8/layout/hList1"/>
    <dgm:cxn modelId="{499F6D5E-F408-4AF3-9EBF-9CAC7D604A8F}" srcId="{186AEBBA-C8E2-4F99-A424-0F29B853945E}" destId="{D4E990B5-1994-4995-AAD9-4A10E63FF312}" srcOrd="1" destOrd="0" parTransId="{C07D3A6B-FF44-4AD8-8CF8-AFBF51BAE3F5}" sibTransId="{03767DBD-00D2-4136-93C9-85973CB8E295}"/>
    <dgm:cxn modelId="{2ED1B743-EA1C-4FAC-B3EB-17A3D8675B48}" srcId="{0E29BD4F-6A4A-40D9-A99A-6DA2C9177AAD}" destId="{186AEBBA-C8E2-4F99-A424-0F29B853945E}" srcOrd="1" destOrd="0" parTransId="{BF4171CB-2B9B-4CFB-B8C7-8499896AD9BD}" sibTransId="{943546C5-AA25-4F49-A259-01D3F83343B9}"/>
    <dgm:cxn modelId="{D4D68E66-97EB-422D-BC81-429217308814}" srcId="{BAB2EEF0-D8C2-452F-9B41-B28F7FD1D9E8}" destId="{A95CAF59-828E-4394-8B48-6CF0F01887E4}" srcOrd="1" destOrd="0" parTransId="{47561F33-C392-43B4-99B5-17FFB8A509AD}" sibTransId="{79D8FE23-AA61-45A4-83B2-B66CD401E7D9}"/>
    <dgm:cxn modelId="{9BD96269-95A2-46E0-B58A-FBDB99960121}" type="presOf" srcId="{0365FCA5-6082-4C94-AABA-0BD51A281663}" destId="{912B046C-4362-4975-8415-89D2ADB82610}" srcOrd="0" destOrd="3" presId="urn:microsoft.com/office/officeart/2005/8/layout/hList1"/>
    <dgm:cxn modelId="{171B6D70-A2D1-4EB6-986F-172DECDF2622}" type="presOf" srcId="{6CAB53CD-54EA-4500-9020-B64D89FDB922}" destId="{0E10E600-8F94-4AD9-A8DB-25FD627F4D09}" srcOrd="0" destOrd="2" presId="urn:microsoft.com/office/officeart/2005/8/layout/hList1"/>
    <dgm:cxn modelId="{62EA5F71-6779-43C7-B5C5-B9446A5C0055}" srcId="{0E29BD4F-6A4A-40D9-A99A-6DA2C9177AAD}" destId="{BAB2EEF0-D8C2-452F-9B41-B28F7FD1D9E8}" srcOrd="0" destOrd="0" parTransId="{ED682A1E-1465-4B08-822C-E673E4FE5E41}" sibTransId="{1F6352A1-3514-445A-B22E-B574E5849697}"/>
    <dgm:cxn modelId="{F96A1952-09E5-4E5A-B9D5-4E9087E8F364}" type="presOf" srcId="{BAB2EEF0-D8C2-452F-9B41-B28F7FD1D9E8}" destId="{2895EB60-3C8B-493E-87F8-C7CAEEBBF7DA}" srcOrd="0" destOrd="0" presId="urn:microsoft.com/office/officeart/2005/8/layout/hList1"/>
    <dgm:cxn modelId="{D6826E58-1AA0-45E7-94EA-25C77FF4185B}" srcId="{186AEBBA-C8E2-4F99-A424-0F29B853945E}" destId="{01F18FA8-1B23-437E-A3D8-26387F6A1CA2}" srcOrd="0" destOrd="0" parTransId="{179F09F2-B3C7-4CC7-BE77-D7A9B5E942E2}" sibTransId="{38E35FCB-E168-472B-8489-664BED3E00AF}"/>
    <dgm:cxn modelId="{0E52C17D-4D51-4449-AC02-431F358EFCF7}" type="presOf" srcId="{01F18FA8-1B23-437E-A3D8-26387F6A1CA2}" destId="{0E10E600-8F94-4AD9-A8DB-25FD627F4D09}" srcOrd="0" destOrd="0" presId="urn:microsoft.com/office/officeart/2005/8/layout/hList1"/>
    <dgm:cxn modelId="{306BB57E-B6D1-4F02-A780-F4344D956788}" srcId="{BAB2EEF0-D8C2-452F-9B41-B28F7FD1D9E8}" destId="{0365FCA5-6082-4C94-AABA-0BD51A281663}" srcOrd="3" destOrd="0" parTransId="{D7F2C051-D238-46D8-8646-5D48F44C4990}" sibTransId="{01715AD0-16F3-4250-8638-F50811033ABE}"/>
    <dgm:cxn modelId="{3E76C093-F1A6-4CC2-9FBE-A325EDD578BB}" type="presOf" srcId="{9BB943FA-A6B4-487D-B525-0228847C729C}" destId="{912B046C-4362-4975-8415-89D2ADB82610}" srcOrd="0" destOrd="2" presId="urn:microsoft.com/office/officeart/2005/8/layout/hList1"/>
    <dgm:cxn modelId="{0C89B6B0-33F7-4C4B-9020-69159287980A}" type="presOf" srcId="{A95CAF59-828E-4394-8B48-6CF0F01887E4}" destId="{912B046C-4362-4975-8415-89D2ADB82610}" srcOrd="0" destOrd="1" presId="urn:microsoft.com/office/officeart/2005/8/layout/hList1"/>
    <dgm:cxn modelId="{43D983B8-6AEE-4534-A903-996D810BC5AF}" srcId="{186AEBBA-C8E2-4F99-A424-0F29B853945E}" destId="{3BD306D9-9EB4-4EA4-AB00-E5A6E714EC5E}" srcOrd="3" destOrd="0" parTransId="{3DBA8738-BBEA-4730-AAA6-C8F57FEA370E}" sibTransId="{3425AEF3-6270-4653-8140-A733BEFB6527}"/>
    <dgm:cxn modelId="{C31721DC-7BD9-490F-A3C3-36AC7A456702}" type="presOf" srcId="{D4E990B5-1994-4995-AAD9-4A10E63FF312}" destId="{0E10E600-8F94-4AD9-A8DB-25FD627F4D09}" srcOrd="0" destOrd="1" presId="urn:microsoft.com/office/officeart/2005/8/layout/hList1"/>
    <dgm:cxn modelId="{69F65AE4-74FE-47B9-9CE3-5C92FE701AFC}" type="presOf" srcId="{0E29BD4F-6A4A-40D9-A99A-6DA2C9177AAD}" destId="{F9390E24-E360-45E1-95E4-464CCC924D18}" srcOrd="0" destOrd="0" presId="urn:microsoft.com/office/officeart/2005/8/layout/hList1"/>
    <dgm:cxn modelId="{D42A63F5-DB8C-4151-B558-C2F771A44979}" type="presOf" srcId="{3BD306D9-9EB4-4EA4-AB00-E5A6E714EC5E}" destId="{0E10E600-8F94-4AD9-A8DB-25FD627F4D09}" srcOrd="0" destOrd="3" presId="urn:microsoft.com/office/officeart/2005/8/layout/hList1"/>
    <dgm:cxn modelId="{5DAA5239-84C9-47C1-8836-B1FBFE9FE043}" type="presParOf" srcId="{F9390E24-E360-45E1-95E4-464CCC924D18}" destId="{BF8A282C-07DA-4269-88AA-ADB131F3D746}" srcOrd="0" destOrd="0" presId="urn:microsoft.com/office/officeart/2005/8/layout/hList1"/>
    <dgm:cxn modelId="{3A10E897-DD74-4F15-A121-54685A073C53}" type="presParOf" srcId="{BF8A282C-07DA-4269-88AA-ADB131F3D746}" destId="{2895EB60-3C8B-493E-87F8-C7CAEEBBF7DA}" srcOrd="0" destOrd="0" presId="urn:microsoft.com/office/officeart/2005/8/layout/hList1"/>
    <dgm:cxn modelId="{CCB67CB3-54D3-49FB-83E7-DD90D8E5E519}" type="presParOf" srcId="{BF8A282C-07DA-4269-88AA-ADB131F3D746}" destId="{912B046C-4362-4975-8415-89D2ADB82610}" srcOrd="1" destOrd="0" presId="urn:microsoft.com/office/officeart/2005/8/layout/hList1"/>
    <dgm:cxn modelId="{F8621D52-369E-425D-9ED9-71AA1E24654E}" type="presParOf" srcId="{F9390E24-E360-45E1-95E4-464CCC924D18}" destId="{0E33EC53-05D1-4687-83CD-9C01D111EDAA}" srcOrd="1" destOrd="0" presId="urn:microsoft.com/office/officeart/2005/8/layout/hList1"/>
    <dgm:cxn modelId="{BB25F613-4F17-491B-BC48-BD58DCD1362A}" type="presParOf" srcId="{F9390E24-E360-45E1-95E4-464CCC924D18}" destId="{6622B093-0590-4541-805C-ECE3A90AF3B5}" srcOrd="2" destOrd="0" presId="urn:microsoft.com/office/officeart/2005/8/layout/hList1"/>
    <dgm:cxn modelId="{2BF4F777-830E-4AB3-BF12-F5478EEA0714}" type="presParOf" srcId="{6622B093-0590-4541-805C-ECE3A90AF3B5}" destId="{28379363-B044-4E9D-A946-76A357FE4593}" srcOrd="0" destOrd="0" presId="urn:microsoft.com/office/officeart/2005/8/layout/hList1"/>
    <dgm:cxn modelId="{FCE10864-2DAC-4D50-B96F-94B180803D00}" type="presParOf" srcId="{6622B093-0590-4541-805C-ECE3A90AF3B5}" destId="{0E10E600-8F94-4AD9-A8DB-25FD627F4D0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A103095-3021-42E7-9802-F9DAA04000CE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fr-CH"/>
        </a:p>
      </dgm:t>
    </dgm:pt>
    <dgm:pt modelId="{B6AB707C-4B24-4B74-AD56-50C50E5630E5}">
      <dgm:prSet phldrT="[Texte]" custT="1"/>
      <dgm:spPr>
        <a:solidFill>
          <a:schemeClr val="tx1">
            <a:lumMod val="50000"/>
            <a:lumOff val="50000"/>
            <a:alpha val="80000"/>
          </a:schemeClr>
        </a:solidFill>
      </dgm:spPr>
      <dgm:t>
        <a:bodyPr/>
        <a:lstStyle/>
        <a:p>
          <a:r>
            <a:rPr lang="fr-CH" sz="3600" dirty="0"/>
            <a:t>PROJET</a:t>
          </a:r>
        </a:p>
      </dgm:t>
    </dgm:pt>
    <dgm:pt modelId="{1CEDD13D-93C8-447A-AB13-BC2EF49198C1}" type="parTrans" cxnId="{014486F2-0B1F-403A-B2A2-9924580741DD}">
      <dgm:prSet/>
      <dgm:spPr/>
      <dgm:t>
        <a:bodyPr/>
        <a:lstStyle/>
        <a:p>
          <a:endParaRPr lang="fr-CH"/>
        </a:p>
      </dgm:t>
    </dgm:pt>
    <dgm:pt modelId="{2893CB44-DF6F-4C88-80DC-E215EAE42A80}" type="sibTrans" cxnId="{014486F2-0B1F-403A-B2A2-9924580741DD}">
      <dgm:prSet/>
      <dgm:spPr/>
      <dgm:t>
        <a:bodyPr/>
        <a:lstStyle/>
        <a:p>
          <a:endParaRPr lang="fr-CH"/>
        </a:p>
      </dgm:t>
    </dgm:pt>
    <dgm:pt modelId="{A12E1C2D-8400-4E5F-97F4-E83B8B5BB30D}">
      <dgm:prSet custT="1"/>
      <dgm:spPr>
        <a:solidFill>
          <a:schemeClr val="tx1">
            <a:lumMod val="95000"/>
            <a:lumOff val="5000"/>
            <a:alpha val="70000"/>
          </a:schemeClr>
        </a:solidFill>
      </dgm:spPr>
      <dgm:t>
        <a:bodyPr/>
        <a:lstStyle/>
        <a:p>
          <a:r>
            <a:rPr lang="fr-CH" sz="1800" dirty="0"/>
            <a:t>Enquête préliminaire à EIE (OEIE)</a:t>
          </a:r>
        </a:p>
        <a:p>
          <a:r>
            <a:rPr lang="fr-CH" sz="1800" dirty="0"/>
            <a:t>ou</a:t>
          </a:r>
        </a:p>
        <a:p>
          <a:r>
            <a:rPr lang="fr-CH" sz="1800" dirty="0"/>
            <a:t>Notice d’impact sur l’environnement</a:t>
          </a:r>
        </a:p>
      </dgm:t>
    </dgm:pt>
    <dgm:pt modelId="{8C67DCDA-226A-4CB5-A663-1BADB9518D04}" type="parTrans" cxnId="{2D59B3D0-E0B4-417A-ADFF-8C345DE7161C}">
      <dgm:prSet/>
      <dgm:spPr/>
      <dgm:t>
        <a:bodyPr/>
        <a:lstStyle/>
        <a:p>
          <a:endParaRPr lang="fr-CH"/>
        </a:p>
      </dgm:t>
    </dgm:pt>
    <dgm:pt modelId="{A3509DC4-C80A-4112-A073-B6353B5302A8}" type="sibTrans" cxnId="{2D59B3D0-E0B4-417A-ADFF-8C345DE7161C}">
      <dgm:prSet/>
      <dgm:spPr/>
      <dgm:t>
        <a:bodyPr/>
        <a:lstStyle/>
        <a:p>
          <a:endParaRPr lang="fr-CH"/>
        </a:p>
      </dgm:t>
    </dgm:pt>
    <dgm:pt modelId="{0BB848F6-BC35-4CA2-93CC-05F77ABAD757}">
      <dgm:prSet custT="1"/>
      <dgm:spPr>
        <a:solidFill>
          <a:schemeClr val="bg1"/>
        </a:solidFill>
        <a:ln>
          <a:solidFill>
            <a:srgbClr val="FF0000"/>
          </a:solidFill>
        </a:ln>
      </dgm:spPr>
      <dgm:t>
        <a:bodyPr/>
        <a:lstStyle/>
        <a:p>
          <a:r>
            <a:rPr lang="fr-CH" sz="1800" dirty="0">
              <a:solidFill>
                <a:srgbClr val="FF0000"/>
              </a:solidFill>
            </a:rPr>
            <a:t>Inscription ?</a:t>
          </a:r>
        </a:p>
      </dgm:t>
    </dgm:pt>
    <dgm:pt modelId="{12753C23-9DE6-4221-99B3-243A17283D43}" type="parTrans" cxnId="{B06EC8BA-60C5-4F05-9818-DF564B00A331}">
      <dgm:prSet/>
      <dgm:spPr/>
      <dgm:t>
        <a:bodyPr/>
        <a:lstStyle/>
        <a:p>
          <a:endParaRPr lang="fr-CH"/>
        </a:p>
      </dgm:t>
    </dgm:pt>
    <dgm:pt modelId="{D382F142-4E8A-4528-8A36-3E83D22BB7D8}" type="sibTrans" cxnId="{B06EC8BA-60C5-4F05-9818-DF564B00A331}">
      <dgm:prSet/>
      <dgm:spPr/>
      <dgm:t>
        <a:bodyPr/>
        <a:lstStyle/>
        <a:p>
          <a:endParaRPr lang="fr-CH"/>
        </a:p>
      </dgm:t>
    </dgm:pt>
    <dgm:pt modelId="{3BF2DDFF-23AC-4BFD-9E5E-CE434E082970}">
      <dgm:prSet custT="1"/>
      <dgm:spPr>
        <a:solidFill>
          <a:schemeClr val="bg1">
            <a:alpha val="30000"/>
          </a:schemeClr>
        </a:solidFill>
      </dgm:spPr>
      <dgm:t>
        <a:bodyPr/>
        <a:lstStyle/>
        <a:p>
          <a:r>
            <a:rPr lang="fr-CH" sz="1600" dirty="0">
              <a:solidFill>
                <a:schemeClr val="tx1"/>
              </a:solidFill>
            </a:rPr>
            <a:t>oui</a:t>
          </a:r>
        </a:p>
      </dgm:t>
    </dgm:pt>
    <dgm:pt modelId="{B9CD8EFE-D332-4E22-BCD3-B81AC98615CE}" type="parTrans" cxnId="{183B92BF-A819-4643-93F2-AF7C47F96FF4}">
      <dgm:prSet/>
      <dgm:spPr/>
      <dgm:t>
        <a:bodyPr/>
        <a:lstStyle/>
        <a:p>
          <a:endParaRPr lang="fr-CH"/>
        </a:p>
      </dgm:t>
    </dgm:pt>
    <dgm:pt modelId="{2363F886-EC49-4EB4-85DA-5CAA07A62F09}" type="sibTrans" cxnId="{183B92BF-A819-4643-93F2-AF7C47F96FF4}">
      <dgm:prSet/>
      <dgm:spPr/>
      <dgm:t>
        <a:bodyPr/>
        <a:lstStyle/>
        <a:p>
          <a:endParaRPr lang="fr-CH"/>
        </a:p>
      </dgm:t>
    </dgm:pt>
    <dgm:pt modelId="{8F51F8F9-512A-45C0-9670-AE1C3AEC782D}">
      <dgm:prSet custT="1"/>
      <dgm:spPr>
        <a:solidFill>
          <a:schemeClr val="bg1">
            <a:alpha val="30000"/>
          </a:schemeClr>
        </a:solidFill>
      </dgm:spPr>
      <dgm:t>
        <a:bodyPr/>
        <a:lstStyle/>
        <a:p>
          <a:r>
            <a:rPr lang="fr-CH" sz="1600" dirty="0">
              <a:solidFill>
                <a:schemeClr val="tx1"/>
              </a:solidFill>
            </a:rPr>
            <a:t>non</a:t>
          </a:r>
        </a:p>
      </dgm:t>
    </dgm:pt>
    <dgm:pt modelId="{E5A90A8B-3D9B-452A-9C17-719B4CE6A02D}" type="parTrans" cxnId="{34FFF9BA-062B-4E84-95B1-CA19B9388953}">
      <dgm:prSet/>
      <dgm:spPr/>
      <dgm:t>
        <a:bodyPr/>
        <a:lstStyle/>
        <a:p>
          <a:endParaRPr lang="fr-CH"/>
        </a:p>
      </dgm:t>
    </dgm:pt>
    <dgm:pt modelId="{922D64E7-8CE7-4881-88FD-84CD1A415924}" type="sibTrans" cxnId="{34FFF9BA-062B-4E84-95B1-CA19B9388953}">
      <dgm:prSet/>
      <dgm:spPr/>
      <dgm:t>
        <a:bodyPr/>
        <a:lstStyle/>
        <a:p>
          <a:endParaRPr lang="fr-CH"/>
        </a:p>
      </dgm:t>
    </dgm:pt>
    <dgm:pt modelId="{C76675E4-B94E-4E43-9051-D9230189A4FB}">
      <dgm:prSet custT="1"/>
      <dgm:spPr/>
      <dgm:t>
        <a:bodyPr/>
        <a:lstStyle/>
        <a:p>
          <a:r>
            <a:rPr lang="fr-CH" sz="1800" dirty="0"/>
            <a:t>Critères de localisation</a:t>
          </a:r>
        </a:p>
      </dgm:t>
    </dgm:pt>
    <dgm:pt modelId="{340C701B-D116-4DD2-A068-7004B5ADF5EF}" type="sibTrans" cxnId="{CB085497-5ACA-4970-842D-81E9F805F999}">
      <dgm:prSet/>
      <dgm:spPr/>
      <dgm:t>
        <a:bodyPr/>
        <a:lstStyle/>
        <a:p>
          <a:endParaRPr lang="fr-CH"/>
        </a:p>
      </dgm:t>
    </dgm:pt>
    <dgm:pt modelId="{214B6169-E735-4897-B5A7-8C924D136A3A}" type="parTrans" cxnId="{CB085497-5ACA-4970-842D-81E9F805F999}">
      <dgm:prSet/>
      <dgm:spPr/>
      <dgm:t>
        <a:bodyPr/>
        <a:lstStyle/>
        <a:p>
          <a:endParaRPr lang="fr-CH"/>
        </a:p>
      </dgm:t>
    </dgm:pt>
    <dgm:pt modelId="{062FE738-6CF5-421C-9EE3-56796F388E55}">
      <dgm:prSet custT="1"/>
      <dgm:spPr/>
      <dgm:t>
        <a:bodyPr/>
        <a:lstStyle/>
        <a:p>
          <a:r>
            <a:rPr lang="fr-CH" sz="1800" dirty="0"/>
            <a:t>Plan d’aménagement local</a:t>
          </a:r>
        </a:p>
      </dgm:t>
    </dgm:pt>
    <dgm:pt modelId="{2DE07F5B-41B6-40AB-BBA3-EABC3E827D90}" type="parTrans" cxnId="{CC679428-765F-4806-AF05-EE095E1E383B}">
      <dgm:prSet/>
      <dgm:spPr/>
      <dgm:t>
        <a:bodyPr/>
        <a:lstStyle/>
        <a:p>
          <a:endParaRPr lang="fr-CH"/>
        </a:p>
      </dgm:t>
    </dgm:pt>
    <dgm:pt modelId="{4A2419BF-25E5-4943-B627-9B2A0004F57C}" type="sibTrans" cxnId="{CC679428-765F-4806-AF05-EE095E1E383B}">
      <dgm:prSet/>
      <dgm:spPr/>
      <dgm:t>
        <a:bodyPr/>
        <a:lstStyle/>
        <a:p>
          <a:endParaRPr lang="fr-CH"/>
        </a:p>
      </dgm:t>
    </dgm:pt>
    <dgm:pt modelId="{1EEF31DB-0F75-4451-8458-FFCF418ED524}">
      <dgm:prSet custT="1"/>
      <dgm:spPr/>
      <dgm:t>
        <a:bodyPr/>
        <a:lstStyle/>
        <a:p>
          <a:r>
            <a:rPr lang="fr-CH" sz="1800" dirty="0"/>
            <a:t>Principes de qualité</a:t>
          </a:r>
        </a:p>
      </dgm:t>
    </dgm:pt>
    <dgm:pt modelId="{A967E3C8-3F09-410B-83B9-7A4DE7B1629F}" type="parTrans" cxnId="{C7F352E2-D194-4EAD-9FA5-801286003756}">
      <dgm:prSet/>
      <dgm:spPr/>
      <dgm:t>
        <a:bodyPr/>
        <a:lstStyle/>
        <a:p>
          <a:endParaRPr lang="fr-CH"/>
        </a:p>
      </dgm:t>
    </dgm:pt>
    <dgm:pt modelId="{11927D5F-29C6-4A9B-9BAE-44BFE341B925}" type="sibTrans" cxnId="{C7F352E2-D194-4EAD-9FA5-801286003756}">
      <dgm:prSet/>
      <dgm:spPr/>
      <dgm:t>
        <a:bodyPr/>
        <a:lstStyle/>
        <a:p>
          <a:endParaRPr lang="fr-CH"/>
        </a:p>
      </dgm:t>
    </dgm:pt>
    <dgm:pt modelId="{A7F657DB-F7ED-4936-BBD0-0C309112BE78}" type="pres">
      <dgm:prSet presAssocID="{5A103095-3021-42E7-9802-F9DAA04000CE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45B238AD-CF87-4310-8366-85452728010B}" type="pres">
      <dgm:prSet presAssocID="{B6AB707C-4B24-4B74-AD56-50C50E5630E5}" presName="root1" presStyleCnt="0"/>
      <dgm:spPr/>
    </dgm:pt>
    <dgm:pt modelId="{D6775546-D3D6-40EC-95A3-FB12CBAB0D88}" type="pres">
      <dgm:prSet presAssocID="{B6AB707C-4B24-4B74-AD56-50C50E5630E5}" presName="LevelOneTextNode" presStyleLbl="node0" presStyleIdx="0" presStyleCnt="1" custLinFactX="-200000" custLinFactNeighborX="-276497">
        <dgm:presLayoutVars>
          <dgm:chPref val="3"/>
        </dgm:presLayoutVars>
      </dgm:prSet>
      <dgm:spPr/>
    </dgm:pt>
    <dgm:pt modelId="{BB2703B6-C8D6-428C-8381-44031AF2923E}" type="pres">
      <dgm:prSet presAssocID="{B6AB707C-4B24-4B74-AD56-50C50E5630E5}" presName="level2hierChild" presStyleCnt="0"/>
      <dgm:spPr/>
    </dgm:pt>
    <dgm:pt modelId="{6B330F1F-8442-4349-AB69-D6ED44C5D4FE}" type="pres">
      <dgm:prSet presAssocID="{8C67DCDA-226A-4CB5-A663-1BADB9518D04}" presName="conn2-1" presStyleLbl="parChTrans1D2" presStyleIdx="0" presStyleCnt="1"/>
      <dgm:spPr/>
    </dgm:pt>
    <dgm:pt modelId="{68DEAAEB-63C5-4139-A0B3-277EBB4AF82A}" type="pres">
      <dgm:prSet presAssocID="{8C67DCDA-226A-4CB5-A663-1BADB9518D04}" presName="connTx" presStyleLbl="parChTrans1D2" presStyleIdx="0" presStyleCnt="1"/>
      <dgm:spPr/>
    </dgm:pt>
    <dgm:pt modelId="{AA8DDFC8-5D76-4CFF-902E-A3E15C89D9D2}" type="pres">
      <dgm:prSet presAssocID="{A12E1C2D-8400-4E5F-97F4-E83B8B5BB30D}" presName="root2" presStyleCnt="0"/>
      <dgm:spPr/>
    </dgm:pt>
    <dgm:pt modelId="{BAB1E3EF-387A-4072-8360-6084362499E9}" type="pres">
      <dgm:prSet presAssocID="{A12E1C2D-8400-4E5F-97F4-E83B8B5BB30D}" presName="LevelTwoTextNode" presStyleLbl="node2" presStyleIdx="0" presStyleCnt="1" custScaleX="138751" custScaleY="300526">
        <dgm:presLayoutVars>
          <dgm:chPref val="3"/>
        </dgm:presLayoutVars>
      </dgm:prSet>
      <dgm:spPr/>
    </dgm:pt>
    <dgm:pt modelId="{E2D58C46-79E1-4542-AF6D-E110E8B085E3}" type="pres">
      <dgm:prSet presAssocID="{A12E1C2D-8400-4E5F-97F4-E83B8B5BB30D}" presName="level3hierChild" presStyleCnt="0"/>
      <dgm:spPr/>
    </dgm:pt>
    <dgm:pt modelId="{2B004496-2B82-4106-8888-FF9534718BA5}" type="pres">
      <dgm:prSet presAssocID="{12753C23-9DE6-4221-99B3-243A17283D43}" presName="conn2-1" presStyleLbl="parChTrans1D3" presStyleIdx="0" presStyleCnt="1"/>
      <dgm:spPr/>
    </dgm:pt>
    <dgm:pt modelId="{145711DE-951E-4A94-B867-4590ED5C37E9}" type="pres">
      <dgm:prSet presAssocID="{12753C23-9DE6-4221-99B3-243A17283D43}" presName="connTx" presStyleLbl="parChTrans1D3" presStyleIdx="0" presStyleCnt="1"/>
      <dgm:spPr/>
    </dgm:pt>
    <dgm:pt modelId="{AA131D1F-BD9E-4115-BE0E-D22E7E1F3996}" type="pres">
      <dgm:prSet presAssocID="{0BB848F6-BC35-4CA2-93CC-05F77ABAD757}" presName="root2" presStyleCnt="0"/>
      <dgm:spPr/>
    </dgm:pt>
    <dgm:pt modelId="{138A5FAC-4F85-4954-84BA-685FD87D75B5}" type="pres">
      <dgm:prSet presAssocID="{0BB848F6-BC35-4CA2-93CC-05F77ABAD757}" presName="LevelTwoTextNode" presStyleLbl="node3" presStyleIdx="0" presStyleCnt="1" custScaleX="93734" custScaleY="66372">
        <dgm:presLayoutVars>
          <dgm:chPref val="3"/>
        </dgm:presLayoutVars>
      </dgm:prSet>
      <dgm:spPr/>
    </dgm:pt>
    <dgm:pt modelId="{6A4C2DFA-D617-4EA8-A71F-7754F6C48FF7}" type="pres">
      <dgm:prSet presAssocID="{0BB848F6-BC35-4CA2-93CC-05F77ABAD757}" presName="level3hierChild" presStyleCnt="0"/>
      <dgm:spPr/>
    </dgm:pt>
    <dgm:pt modelId="{FFA4C0A9-BE77-4A76-849C-58E1B1CC639C}" type="pres">
      <dgm:prSet presAssocID="{B9CD8EFE-D332-4E22-BCD3-B81AC98615CE}" presName="conn2-1" presStyleLbl="parChTrans1D4" presStyleIdx="0" presStyleCnt="5"/>
      <dgm:spPr/>
    </dgm:pt>
    <dgm:pt modelId="{FF6CF47A-2CFB-4434-87A3-B9FE944C1F6D}" type="pres">
      <dgm:prSet presAssocID="{B9CD8EFE-D332-4E22-BCD3-B81AC98615CE}" presName="connTx" presStyleLbl="parChTrans1D4" presStyleIdx="0" presStyleCnt="5"/>
      <dgm:spPr/>
    </dgm:pt>
    <dgm:pt modelId="{07158963-6A52-44F1-B8A9-715A8DEBD519}" type="pres">
      <dgm:prSet presAssocID="{3BF2DDFF-23AC-4BFD-9E5E-CE434E082970}" presName="root2" presStyleCnt="0"/>
      <dgm:spPr/>
    </dgm:pt>
    <dgm:pt modelId="{ED8943B7-CF0E-4017-A135-4B5080B30A4B}" type="pres">
      <dgm:prSet presAssocID="{3BF2DDFF-23AC-4BFD-9E5E-CE434E082970}" presName="LevelTwoTextNode" presStyleLbl="node4" presStyleIdx="0" presStyleCnt="5" custScaleX="25349" custLinFactNeighborX="-4813" custLinFactNeighborY="-48381">
        <dgm:presLayoutVars>
          <dgm:chPref val="3"/>
        </dgm:presLayoutVars>
      </dgm:prSet>
      <dgm:spPr/>
    </dgm:pt>
    <dgm:pt modelId="{ADE619CD-5EC7-4B8D-BD3C-43917C12A332}" type="pres">
      <dgm:prSet presAssocID="{3BF2DDFF-23AC-4BFD-9E5E-CE434E082970}" presName="level3hierChild" presStyleCnt="0"/>
      <dgm:spPr/>
    </dgm:pt>
    <dgm:pt modelId="{AB55C9C7-8A2C-4F0C-8FB0-F9B57E43FC07}" type="pres">
      <dgm:prSet presAssocID="{214B6169-E735-4897-B5A7-8C924D136A3A}" presName="conn2-1" presStyleLbl="parChTrans1D4" presStyleIdx="1" presStyleCnt="5"/>
      <dgm:spPr/>
    </dgm:pt>
    <dgm:pt modelId="{EC81A144-629C-4746-AD90-9BFE2100928F}" type="pres">
      <dgm:prSet presAssocID="{214B6169-E735-4897-B5A7-8C924D136A3A}" presName="connTx" presStyleLbl="parChTrans1D4" presStyleIdx="1" presStyleCnt="5"/>
      <dgm:spPr/>
    </dgm:pt>
    <dgm:pt modelId="{758B6F7E-440D-4EB1-BB6E-AA35E97A651C}" type="pres">
      <dgm:prSet presAssocID="{C76675E4-B94E-4E43-9051-D9230189A4FB}" presName="root2" presStyleCnt="0"/>
      <dgm:spPr/>
    </dgm:pt>
    <dgm:pt modelId="{277EF1CF-3F18-4DB8-9983-8715F23E2514}" type="pres">
      <dgm:prSet presAssocID="{C76675E4-B94E-4E43-9051-D9230189A4FB}" presName="LevelTwoTextNode" presStyleLbl="node4" presStyleIdx="1" presStyleCnt="5" custLinFactNeighborX="-1215" custLinFactNeighborY="-51661">
        <dgm:presLayoutVars>
          <dgm:chPref val="3"/>
        </dgm:presLayoutVars>
      </dgm:prSet>
      <dgm:spPr/>
    </dgm:pt>
    <dgm:pt modelId="{A7013DD1-DBDC-46FB-8A66-ADE422868A04}" type="pres">
      <dgm:prSet presAssocID="{C76675E4-B94E-4E43-9051-D9230189A4FB}" presName="level3hierChild" presStyleCnt="0"/>
      <dgm:spPr/>
    </dgm:pt>
    <dgm:pt modelId="{3DF71532-8377-4CAD-AC58-2680C3BF9A6F}" type="pres">
      <dgm:prSet presAssocID="{A967E3C8-3F09-410B-83B9-7A4DE7B1629F}" presName="conn2-1" presStyleLbl="parChTrans1D4" presStyleIdx="2" presStyleCnt="5"/>
      <dgm:spPr/>
    </dgm:pt>
    <dgm:pt modelId="{115C567B-3FB2-48F9-97AA-76B0BBF43E9A}" type="pres">
      <dgm:prSet presAssocID="{A967E3C8-3F09-410B-83B9-7A4DE7B1629F}" presName="connTx" presStyleLbl="parChTrans1D4" presStyleIdx="2" presStyleCnt="5"/>
      <dgm:spPr/>
    </dgm:pt>
    <dgm:pt modelId="{AD894DD3-5BBA-42D2-8A48-131C23033D97}" type="pres">
      <dgm:prSet presAssocID="{1EEF31DB-0F75-4451-8458-FFCF418ED524}" presName="root2" presStyleCnt="0"/>
      <dgm:spPr/>
    </dgm:pt>
    <dgm:pt modelId="{BC556FF5-ED96-4A7F-A291-53ABA6BEBB84}" type="pres">
      <dgm:prSet presAssocID="{1EEF31DB-0F75-4451-8458-FFCF418ED524}" presName="LevelTwoTextNode" presStyleLbl="node4" presStyleIdx="2" presStyleCnt="5" custLinFactNeighborX="-1215" custLinFactNeighborY="-45102">
        <dgm:presLayoutVars>
          <dgm:chPref val="3"/>
        </dgm:presLayoutVars>
      </dgm:prSet>
      <dgm:spPr/>
    </dgm:pt>
    <dgm:pt modelId="{12BD77A7-0E39-422E-9CA2-E8E4AF5E5965}" type="pres">
      <dgm:prSet presAssocID="{1EEF31DB-0F75-4451-8458-FFCF418ED524}" presName="level3hierChild" presStyleCnt="0"/>
      <dgm:spPr/>
    </dgm:pt>
    <dgm:pt modelId="{F5A37A03-2D73-42F8-ABDA-C50D1FF08393}" type="pres">
      <dgm:prSet presAssocID="{E5A90A8B-3D9B-452A-9C17-719B4CE6A02D}" presName="conn2-1" presStyleLbl="parChTrans1D4" presStyleIdx="3" presStyleCnt="5"/>
      <dgm:spPr/>
    </dgm:pt>
    <dgm:pt modelId="{5C5FE885-F90C-4FC2-A7E9-2AA11E741A89}" type="pres">
      <dgm:prSet presAssocID="{E5A90A8B-3D9B-452A-9C17-719B4CE6A02D}" presName="connTx" presStyleLbl="parChTrans1D4" presStyleIdx="3" presStyleCnt="5"/>
      <dgm:spPr/>
    </dgm:pt>
    <dgm:pt modelId="{FEF962BA-D6BE-484A-9997-1AEE91F24F43}" type="pres">
      <dgm:prSet presAssocID="{8F51F8F9-512A-45C0-9670-AE1C3AEC782D}" presName="root2" presStyleCnt="0"/>
      <dgm:spPr/>
    </dgm:pt>
    <dgm:pt modelId="{65DDCF0D-2641-4F5D-B078-FA451289FD22}" type="pres">
      <dgm:prSet presAssocID="{8F51F8F9-512A-45C0-9670-AE1C3AEC782D}" presName="LevelTwoTextNode" presStyleLbl="node4" presStyleIdx="3" presStyleCnt="5" custScaleX="25345" custLinFactNeighborX="-4849" custLinFactNeighborY="20334">
        <dgm:presLayoutVars>
          <dgm:chPref val="3"/>
        </dgm:presLayoutVars>
      </dgm:prSet>
      <dgm:spPr/>
    </dgm:pt>
    <dgm:pt modelId="{1A8BF47D-EF00-4DF4-AFA9-E5A2749CAF86}" type="pres">
      <dgm:prSet presAssocID="{8F51F8F9-512A-45C0-9670-AE1C3AEC782D}" presName="level3hierChild" presStyleCnt="0"/>
      <dgm:spPr/>
    </dgm:pt>
    <dgm:pt modelId="{C9B49CEE-6725-4E15-BAD8-92066B99AC13}" type="pres">
      <dgm:prSet presAssocID="{2DE07F5B-41B6-40AB-BBA3-EABC3E827D90}" presName="conn2-1" presStyleLbl="parChTrans1D4" presStyleIdx="4" presStyleCnt="5"/>
      <dgm:spPr/>
    </dgm:pt>
    <dgm:pt modelId="{00964DF8-5A33-43DB-8FF9-98F470625F45}" type="pres">
      <dgm:prSet presAssocID="{2DE07F5B-41B6-40AB-BBA3-EABC3E827D90}" presName="connTx" presStyleLbl="parChTrans1D4" presStyleIdx="4" presStyleCnt="5"/>
      <dgm:spPr/>
    </dgm:pt>
    <dgm:pt modelId="{68D92F55-E1C3-4E2C-B7A5-D974B9756C12}" type="pres">
      <dgm:prSet presAssocID="{062FE738-6CF5-421C-9EE3-56796F388E55}" presName="root2" presStyleCnt="0"/>
      <dgm:spPr/>
    </dgm:pt>
    <dgm:pt modelId="{77AA3C4A-2B68-4174-A782-5248F96DF4DE}" type="pres">
      <dgm:prSet presAssocID="{062FE738-6CF5-421C-9EE3-56796F388E55}" presName="LevelTwoTextNode" presStyleLbl="node4" presStyleIdx="4" presStyleCnt="5" custScaleY="153935" custLinFactNeighborX="-1211" custLinFactNeighborY="20363">
        <dgm:presLayoutVars>
          <dgm:chPref val="3"/>
        </dgm:presLayoutVars>
      </dgm:prSet>
      <dgm:spPr/>
    </dgm:pt>
    <dgm:pt modelId="{4E406569-DF60-43E3-B98D-63B835A78801}" type="pres">
      <dgm:prSet presAssocID="{062FE738-6CF5-421C-9EE3-56796F388E55}" presName="level3hierChild" presStyleCnt="0"/>
      <dgm:spPr/>
    </dgm:pt>
  </dgm:ptLst>
  <dgm:cxnLst>
    <dgm:cxn modelId="{5C488003-E7A6-435C-B54C-3873364F40F8}" type="presOf" srcId="{0BB848F6-BC35-4CA2-93CC-05F77ABAD757}" destId="{138A5FAC-4F85-4954-84BA-685FD87D75B5}" srcOrd="0" destOrd="0" presId="urn:microsoft.com/office/officeart/2008/layout/HorizontalMultiLevelHierarchy"/>
    <dgm:cxn modelId="{A0363120-CAA4-4E8E-9DD2-412E3EDE0764}" type="presOf" srcId="{8C67DCDA-226A-4CB5-A663-1BADB9518D04}" destId="{6B330F1F-8442-4349-AB69-D6ED44C5D4FE}" srcOrd="0" destOrd="0" presId="urn:microsoft.com/office/officeart/2008/layout/HorizontalMultiLevelHierarchy"/>
    <dgm:cxn modelId="{CC679428-765F-4806-AF05-EE095E1E383B}" srcId="{8F51F8F9-512A-45C0-9670-AE1C3AEC782D}" destId="{062FE738-6CF5-421C-9EE3-56796F388E55}" srcOrd="0" destOrd="0" parTransId="{2DE07F5B-41B6-40AB-BBA3-EABC3E827D90}" sibTransId="{4A2419BF-25E5-4943-B627-9B2A0004F57C}"/>
    <dgm:cxn modelId="{4A1D0431-F90D-4B1B-B94F-6C35FA6D3D45}" type="presOf" srcId="{1EEF31DB-0F75-4451-8458-FFCF418ED524}" destId="{BC556FF5-ED96-4A7F-A291-53ABA6BEBB84}" srcOrd="0" destOrd="0" presId="urn:microsoft.com/office/officeart/2008/layout/HorizontalMultiLevelHierarchy"/>
    <dgm:cxn modelId="{5EB0A760-3ACB-4D6F-BCB5-C650CA23116C}" type="presOf" srcId="{A967E3C8-3F09-410B-83B9-7A4DE7B1629F}" destId="{115C567B-3FB2-48F9-97AA-76B0BBF43E9A}" srcOrd="1" destOrd="0" presId="urn:microsoft.com/office/officeart/2008/layout/HorizontalMultiLevelHierarchy"/>
    <dgm:cxn modelId="{6B19E643-4D1B-4768-924C-2920250E1CA1}" type="presOf" srcId="{12753C23-9DE6-4221-99B3-243A17283D43}" destId="{145711DE-951E-4A94-B867-4590ED5C37E9}" srcOrd="1" destOrd="0" presId="urn:microsoft.com/office/officeart/2008/layout/HorizontalMultiLevelHierarchy"/>
    <dgm:cxn modelId="{D2B26C44-06A9-465B-A585-0FFB3DD9A5BD}" type="presOf" srcId="{B9CD8EFE-D332-4E22-BCD3-B81AC98615CE}" destId="{FFA4C0A9-BE77-4A76-849C-58E1B1CC639C}" srcOrd="0" destOrd="0" presId="urn:microsoft.com/office/officeart/2008/layout/HorizontalMultiLevelHierarchy"/>
    <dgm:cxn modelId="{118F3747-AAFD-4216-AEF8-A1811A041773}" type="presOf" srcId="{8C67DCDA-226A-4CB5-A663-1BADB9518D04}" destId="{68DEAAEB-63C5-4139-A0B3-277EBB4AF82A}" srcOrd="1" destOrd="0" presId="urn:microsoft.com/office/officeart/2008/layout/HorizontalMultiLevelHierarchy"/>
    <dgm:cxn modelId="{238BC94B-1A58-43BF-9EAD-841AC2924E51}" type="presOf" srcId="{A12E1C2D-8400-4E5F-97F4-E83B8B5BB30D}" destId="{BAB1E3EF-387A-4072-8360-6084362499E9}" srcOrd="0" destOrd="0" presId="urn:microsoft.com/office/officeart/2008/layout/HorizontalMultiLevelHierarchy"/>
    <dgm:cxn modelId="{95763D6D-FB8F-4424-92A7-BA697EB0AD86}" type="presOf" srcId="{5A103095-3021-42E7-9802-F9DAA04000CE}" destId="{A7F657DB-F7ED-4936-BBD0-0C309112BE78}" srcOrd="0" destOrd="0" presId="urn:microsoft.com/office/officeart/2008/layout/HorizontalMultiLevelHierarchy"/>
    <dgm:cxn modelId="{0026866F-9320-4FAE-B78E-52ED031C4D07}" type="presOf" srcId="{E5A90A8B-3D9B-452A-9C17-719B4CE6A02D}" destId="{5C5FE885-F90C-4FC2-A7E9-2AA11E741A89}" srcOrd="1" destOrd="0" presId="urn:microsoft.com/office/officeart/2008/layout/HorizontalMultiLevelHierarchy"/>
    <dgm:cxn modelId="{56E51370-D190-495C-AB88-D41610AF42B5}" type="presOf" srcId="{214B6169-E735-4897-B5A7-8C924D136A3A}" destId="{EC81A144-629C-4746-AD90-9BFE2100928F}" srcOrd="1" destOrd="0" presId="urn:microsoft.com/office/officeart/2008/layout/HorizontalMultiLevelHierarchy"/>
    <dgm:cxn modelId="{A39EDF59-B082-418A-8682-185038E535DC}" type="presOf" srcId="{2DE07F5B-41B6-40AB-BBA3-EABC3E827D90}" destId="{C9B49CEE-6725-4E15-BAD8-92066B99AC13}" srcOrd="0" destOrd="0" presId="urn:microsoft.com/office/officeart/2008/layout/HorizontalMultiLevelHierarchy"/>
    <dgm:cxn modelId="{7D18357B-91F6-44A7-B2DF-BB8243FADDBC}" type="presOf" srcId="{A967E3C8-3F09-410B-83B9-7A4DE7B1629F}" destId="{3DF71532-8377-4CAD-AC58-2680C3BF9A6F}" srcOrd="0" destOrd="0" presId="urn:microsoft.com/office/officeart/2008/layout/HorizontalMultiLevelHierarchy"/>
    <dgm:cxn modelId="{3004858B-25CA-43BB-83C7-34CD9161D169}" type="presOf" srcId="{12753C23-9DE6-4221-99B3-243A17283D43}" destId="{2B004496-2B82-4106-8888-FF9534718BA5}" srcOrd="0" destOrd="0" presId="urn:microsoft.com/office/officeart/2008/layout/HorizontalMultiLevelHierarchy"/>
    <dgm:cxn modelId="{A31FC48F-DEDA-4550-B9D2-3979AE445C0D}" type="presOf" srcId="{E5A90A8B-3D9B-452A-9C17-719B4CE6A02D}" destId="{F5A37A03-2D73-42F8-ABDA-C50D1FF08393}" srcOrd="0" destOrd="0" presId="urn:microsoft.com/office/officeart/2008/layout/HorizontalMultiLevelHierarchy"/>
    <dgm:cxn modelId="{2C43E094-29AE-460B-B981-5E935851B953}" type="presOf" srcId="{B6AB707C-4B24-4B74-AD56-50C50E5630E5}" destId="{D6775546-D3D6-40EC-95A3-FB12CBAB0D88}" srcOrd="0" destOrd="0" presId="urn:microsoft.com/office/officeart/2008/layout/HorizontalMultiLevelHierarchy"/>
    <dgm:cxn modelId="{CB085497-5ACA-4970-842D-81E9F805F999}" srcId="{3BF2DDFF-23AC-4BFD-9E5E-CE434E082970}" destId="{C76675E4-B94E-4E43-9051-D9230189A4FB}" srcOrd="0" destOrd="0" parTransId="{214B6169-E735-4897-B5A7-8C924D136A3A}" sibTransId="{340C701B-D116-4DD2-A068-7004B5ADF5EF}"/>
    <dgm:cxn modelId="{07CBA597-90C0-464A-A699-0742F14AA49D}" type="presOf" srcId="{214B6169-E735-4897-B5A7-8C924D136A3A}" destId="{AB55C9C7-8A2C-4F0C-8FB0-F9B57E43FC07}" srcOrd="0" destOrd="0" presId="urn:microsoft.com/office/officeart/2008/layout/HorizontalMultiLevelHierarchy"/>
    <dgm:cxn modelId="{91042A98-A08F-4286-B718-3F29BDB4B992}" type="presOf" srcId="{8F51F8F9-512A-45C0-9670-AE1C3AEC782D}" destId="{65DDCF0D-2641-4F5D-B078-FA451289FD22}" srcOrd="0" destOrd="0" presId="urn:microsoft.com/office/officeart/2008/layout/HorizontalMultiLevelHierarchy"/>
    <dgm:cxn modelId="{B06EC8BA-60C5-4F05-9818-DF564B00A331}" srcId="{A12E1C2D-8400-4E5F-97F4-E83B8B5BB30D}" destId="{0BB848F6-BC35-4CA2-93CC-05F77ABAD757}" srcOrd="0" destOrd="0" parTransId="{12753C23-9DE6-4221-99B3-243A17283D43}" sibTransId="{D382F142-4E8A-4528-8A36-3E83D22BB7D8}"/>
    <dgm:cxn modelId="{34FFF9BA-062B-4E84-95B1-CA19B9388953}" srcId="{0BB848F6-BC35-4CA2-93CC-05F77ABAD757}" destId="{8F51F8F9-512A-45C0-9670-AE1C3AEC782D}" srcOrd="1" destOrd="0" parTransId="{E5A90A8B-3D9B-452A-9C17-719B4CE6A02D}" sibTransId="{922D64E7-8CE7-4881-88FD-84CD1A415924}"/>
    <dgm:cxn modelId="{183B92BF-A819-4643-93F2-AF7C47F96FF4}" srcId="{0BB848F6-BC35-4CA2-93CC-05F77ABAD757}" destId="{3BF2DDFF-23AC-4BFD-9E5E-CE434E082970}" srcOrd="0" destOrd="0" parTransId="{B9CD8EFE-D332-4E22-BCD3-B81AC98615CE}" sibTransId="{2363F886-EC49-4EB4-85DA-5CAA07A62F09}"/>
    <dgm:cxn modelId="{824D98BF-55AE-4096-B906-06A2F5E1B26A}" type="presOf" srcId="{2DE07F5B-41B6-40AB-BBA3-EABC3E827D90}" destId="{00964DF8-5A33-43DB-8FF9-98F470625F45}" srcOrd="1" destOrd="0" presId="urn:microsoft.com/office/officeart/2008/layout/HorizontalMultiLevelHierarchy"/>
    <dgm:cxn modelId="{2D59B3D0-E0B4-417A-ADFF-8C345DE7161C}" srcId="{B6AB707C-4B24-4B74-AD56-50C50E5630E5}" destId="{A12E1C2D-8400-4E5F-97F4-E83B8B5BB30D}" srcOrd="0" destOrd="0" parTransId="{8C67DCDA-226A-4CB5-A663-1BADB9518D04}" sibTransId="{A3509DC4-C80A-4112-A073-B6353B5302A8}"/>
    <dgm:cxn modelId="{1FA8B7DF-2A5F-40B1-BFE6-55D5445E76FC}" type="presOf" srcId="{B9CD8EFE-D332-4E22-BCD3-B81AC98615CE}" destId="{FF6CF47A-2CFB-4434-87A3-B9FE944C1F6D}" srcOrd="1" destOrd="0" presId="urn:microsoft.com/office/officeart/2008/layout/HorizontalMultiLevelHierarchy"/>
    <dgm:cxn modelId="{C7F352E2-D194-4EAD-9FA5-801286003756}" srcId="{3BF2DDFF-23AC-4BFD-9E5E-CE434E082970}" destId="{1EEF31DB-0F75-4451-8458-FFCF418ED524}" srcOrd="1" destOrd="0" parTransId="{A967E3C8-3F09-410B-83B9-7A4DE7B1629F}" sibTransId="{11927D5F-29C6-4A9B-9BAE-44BFE341B925}"/>
    <dgm:cxn modelId="{F504DBE9-C946-4EBE-A5F0-171B39C52111}" type="presOf" srcId="{C76675E4-B94E-4E43-9051-D9230189A4FB}" destId="{277EF1CF-3F18-4DB8-9983-8715F23E2514}" srcOrd="0" destOrd="0" presId="urn:microsoft.com/office/officeart/2008/layout/HorizontalMultiLevelHierarchy"/>
    <dgm:cxn modelId="{1BCC24EB-4271-4429-ABBA-C4381C596B91}" type="presOf" srcId="{062FE738-6CF5-421C-9EE3-56796F388E55}" destId="{77AA3C4A-2B68-4174-A782-5248F96DF4DE}" srcOrd="0" destOrd="0" presId="urn:microsoft.com/office/officeart/2008/layout/HorizontalMultiLevelHierarchy"/>
    <dgm:cxn modelId="{014486F2-0B1F-403A-B2A2-9924580741DD}" srcId="{5A103095-3021-42E7-9802-F9DAA04000CE}" destId="{B6AB707C-4B24-4B74-AD56-50C50E5630E5}" srcOrd="0" destOrd="0" parTransId="{1CEDD13D-93C8-447A-AB13-BC2EF49198C1}" sibTransId="{2893CB44-DF6F-4C88-80DC-E215EAE42A80}"/>
    <dgm:cxn modelId="{20A29AF2-9E7F-49FF-A941-9D94D2D40029}" type="presOf" srcId="{3BF2DDFF-23AC-4BFD-9E5E-CE434E082970}" destId="{ED8943B7-CF0E-4017-A135-4B5080B30A4B}" srcOrd="0" destOrd="0" presId="urn:microsoft.com/office/officeart/2008/layout/HorizontalMultiLevelHierarchy"/>
    <dgm:cxn modelId="{C7AC66A8-DE5A-4B90-91AD-ADDB169CA052}" type="presParOf" srcId="{A7F657DB-F7ED-4936-BBD0-0C309112BE78}" destId="{45B238AD-CF87-4310-8366-85452728010B}" srcOrd="0" destOrd="0" presId="urn:microsoft.com/office/officeart/2008/layout/HorizontalMultiLevelHierarchy"/>
    <dgm:cxn modelId="{9D6D8D9D-C979-47A8-B901-6C420D9DEF77}" type="presParOf" srcId="{45B238AD-CF87-4310-8366-85452728010B}" destId="{D6775546-D3D6-40EC-95A3-FB12CBAB0D88}" srcOrd="0" destOrd="0" presId="urn:microsoft.com/office/officeart/2008/layout/HorizontalMultiLevelHierarchy"/>
    <dgm:cxn modelId="{E8CFBB19-5F87-4276-A346-4409B04DE79B}" type="presParOf" srcId="{45B238AD-CF87-4310-8366-85452728010B}" destId="{BB2703B6-C8D6-428C-8381-44031AF2923E}" srcOrd="1" destOrd="0" presId="urn:microsoft.com/office/officeart/2008/layout/HorizontalMultiLevelHierarchy"/>
    <dgm:cxn modelId="{36BBE5C9-5CCF-4323-B2D4-50BBBA749EBB}" type="presParOf" srcId="{BB2703B6-C8D6-428C-8381-44031AF2923E}" destId="{6B330F1F-8442-4349-AB69-D6ED44C5D4FE}" srcOrd="0" destOrd="0" presId="urn:microsoft.com/office/officeart/2008/layout/HorizontalMultiLevelHierarchy"/>
    <dgm:cxn modelId="{F1A41D6D-7705-482E-8325-C189FA0E2F30}" type="presParOf" srcId="{6B330F1F-8442-4349-AB69-D6ED44C5D4FE}" destId="{68DEAAEB-63C5-4139-A0B3-277EBB4AF82A}" srcOrd="0" destOrd="0" presId="urn:microsoft.com/office/officeart/2008/layout/HorizontalMultiLevelHierarchy"/>
    <dgm:cxn modelId="{D7939778-45EE-4796-816C-AFDEF4FBD8F4}" type="presParOf" srcId="{BB2703B6-C8D6-428C-8381-44031AF2923E}" destId="{AA8DDFC8-5D76-4CFF-902E-A3E15C89D9D2}" srcOrd="1" destOrd="0" presId="urn:microsoft.com/office/officeart/2008/layout/HorizontalMultiLevelHierarchy"/>
    <dgm:cxn modelId="{E68B7EF3-2BC0-436B-8FD0-21F9B97B84F4}" type="presParOf" srcId="{AA8DDFC8-5D76-4CFF-902E-A3E15C89D9D2}" destId="{BAB1E3EF-387A-4072-8360-6084362499E9}" srcOrd="0" destOrd="0" presId="urn:microsoft.com/office/officeart/2008/layout/HorizontalMultiLevelHierarchy"/>
    <dgm:cxn modelId="{8A1A016F-8C66-4311-8B13-CF67B08425BE}" type="presParOf" srcId="{AA8DDFC8-5D76-4CFF-902E-A3E15C89D9D2}" destId="{E2D58C46-79E1-4542-AF6D-E110E8B085E3}" srcOrd="1" destOrd="0" presId="urn:microsoft.com/office/officeart/2008/layout/HorizontalMultiLevelHierarchy"/>
    <dgm:cxn modelId="{A7CD18C2-5833-425E-9A3D-7DCE3C3E56EF}" type="presParOf" srcId="{E2D58C46-79E1-4542-AF6D-E110E8B085E3}" destId="{2B004496-2B82-4106-8888-FF9534718BA5}" srcOrd="0" destOrd="0" presId="urn:microsoft.com/office/officeart/2008/layout/HorizontalMultiLevelHierarchy"/>
    <dgm:cxn modelId="{62133A25-850C-4517-8862-FA4A2EA95A3B}" type="presParOf" srcId="{2B004496-2B82-4106-8888-FF9534718BA5}" destId="{145711DE-951E-4A94-B867-4590ED5C37E9}" srcOrd="0" destOrd="0" presId="urn:microsoft.com/office/officeart/2008/layout/HorizontalMultiLevelHierarchy"/>
    <dgm:cxn modelId="{B8C3DE90-8FFC-4A05-82AA-E46253C08699}" type="presParOf" srcId="{E2D58C46-79E1-4542-AF6D-E110E8B085E3}" destId="{AA131D1F-BD9E-4115-BE0E-D22E7E1F3996}" srcOrd="1" destOrd="0" presId="urn:microsoft.com/office/officeart/2008/layout/HorizontalMultiLevelHierarchy"/>
    <dgm:cxn modelId="{BFA01168-6CF5-43EF-9125-70C9A709EEAE}" type="presParOf" srcId="{AA131D1F-BD9E-4115-BE0E-D22E7E1F3996}" destId="{138A5FAC-4F85-4954-84BA-685FD87D75B5}" srcOrd="0" destOrd="0" presId="urn:microsoft.com/office/officeart/2008/layout/HorizontalMultiLevelHierarchy"/>
    <dgm:cxn modelId="{7DBB998E-A1D8-40D5-9B78-2F64DCD9085C}" type="presParOf" srcId="{AA131D1F-BD9E-4115-BE0E-D22E7E1F3996}" destId="{6A4C2DFA-D617-4EA8-A71F-7754F6C48FF7}" srcOrd="1" destOrd="0" presId="urn:microsoft.com/office/officeart/2008/layout/HorizontalMultiLevelHierarchy"/>
    <dgm:cxn modelId="{AA0C30CC-23B4-4ED2-93E2-8E77975338E7}" type="presParOf" srcId="{6A4C2DFA-D617-4EA8-A71F-7754F6C48FF7}" destId="{FFA4C0A9-BE77-4A76-849C-58E1B1CC639C}" srcOrd="0" destOrd="0" presId="urn:microsoft.com/office/officeart/2008/layout/HorizontalMultiLevelHierarchy"/>
    <dgm:cxn modelId="{7562FD18-8CB7-412A-ADE5-868D30D141C9}" type="presParOf" srcId="{FFA4C0A9-BE77-4A76-849C-58E1B1CC639C}" destId="{FF6CF47A-2CFB-4434-87A3-B9FE944C1F6D}" srcOrd="0" destOrd="0" presId="urn:microsoft.com/office/officeart/2008/layout/HorizontalMultiLevelHierarchy"/>
    <dgm:cxn modelId="{C2EC2067-1121-4CA9-AE5D-B9F6684277A5}" type="presParOf" srcId="{6A4C2DFA-D617-4EA8-A71F-7754F6C48FF7}" destId="{07158963-6A52-44F1-B8A9-715A8DEBD519}" srcOrd="1" destOrd="0" presId="urn:microsoft.com/office/officeart/2008/layout/HorizontalMultiLevelHierarchy"/>
    <dgm:cxn modelId="{68C0BFFC-8B8D-4FA4-93D3-82FC5C548DCE}" type="presParOf" srcId="{07158963-6A52-44F1-B8A9-715A8DEBD519}" destId="{ED8943B7-CF0E-4017-A135-4B5080B30A4B}" srcOrd="0" destOrd="0" presId="urn:microsoft.com/office/officeart/2008/layout/HorizontalMultiLevelHierarchy"/>
    <dgm:cxn modelId="{D5E2BD14-0704-422B-ACB8-B90697A8F344}" type="presParOf" srcId="{07158963-6A52-44F1-B8A9-715A8DEBD519}" destId="{ADE619CD-5EC7-4B8D-BD3C-43917C12A332}" srcOrd="1" destOrd="0" presId="urn:microsoft.com/office/officeart/2008/layout/HorizontalMultiLevelHierarchy"/>
    <dgm:cxn modelId="{2DBFC919-D9D7-47D4-83C8-3EAEA8CF657D}" type="presParOf" srcId="{ADE619CD-5EC7-4B8D-BD3C-43917C12A332}" destId="{AB55C9C7-8A2C-4F0C-8FB0-F9B57E43FC07}" srcOrd="0" destOrd="0" presId="urn:microsoft.com/office/officeart/2008/layout/HorizontalMultiLevelHierarchy"/>
    <dgm:cxn modelId="{BF23034D-2D13-468B-9C52-1E2C8C4F038F}" type="presParOf" srcId="{AB55C9C7-8A2C-4F0C-8FB0-F9B57E43FC07}" destId="{EC81A144-629C-4746-AD90-9BFE2100928F}" srcOrd="0" destOrd="0" presId="urn:microsoft.com/office/officeart/2008/layout/HorizontalMultiLevelHierarchy"/>
    <dgm:cxn modelId="{0D24E5CD-68A7-49B9-A5BD-70B42E9C6539}" type="presParOf" srcId="{ADE619CD-5EC7-4B8D-BD3C-43917C12A332}" destId="{758B6F7E-440D-4EB1-BB6E-AA35E97A651C}" srcOrd="1" destOrd="0" presId="urn:microsoft.com/office/officeart/2008/layout/HorizontalMultiLevelHierarchy"/>
    <dgm:cxn modelId="{B013AB07-59BB-48AF-8B47-E487680006DC}" type="presParOf" srcId="{758B6F7E-440D-4EB1-BB6E-AA35E97A651C}" destId="{277EF1CF-3F18-4DB8-9983-8715F23E2514}" srcOrd="0" destOrd="0" presId="urn:microsoft.com/office/officeart/2008/layout/HorizontalMultiLevelHierarchy"/>
    <dgm:cxn modelId="{2226E993-5C8F-4BA2-ADA3-23C4EA6BDAAA}" type="presParOf" srcId="{758B6F7E-440D-4EB1-BB6E-AA35E97A651C}" destId="{A7013DD1-DBDC-46FB-8A66-ADE422868A04}" srcOrd="1" destOrd="0" presId="urn:microsoft.com/office/officeart/2008/layout/HorizontalMultiLevelHierarchy"/>
    <dgm:cxn modelId="{8472862E-27CA-4D78-8983-404224384014}" type="presParOf" srcId="{ADE619CD-5EC7-4B8D-BD3C-43917C12A332}" destId="{3DF71532-8377-4CAD-AC58-2680C3BF9A6F}" srcOrd="2" destOrd="0" presId="urn:microsoft.com/office/officeart/2008/layout/HorizontalMultiLevelHierarchy"/>
    <dgm:cxn modelId="{EFCB6FAE-FD13-4780-A873-CEF8536DCF6F}" type="presParOf" srcId="{3DF71532-8377-4CAD-AC58-2680C3BF9A6F}" destId="{115C567B-3FB2-48F9-97AA-76B0BBF43E9A}" srcOrd="0" destOrd="0" presId="urn:microsoft.com/office/officeart/2008/layout/HorizontalMultiLevelHierarchy"/>
    <dgm:cxn modelId="{C8CDDF0D-33B5-41C8-9FDB-06425868DE2E}" type="presParOf" srcId="{ADE619CD-5EC7-4B8D-BD3C-43917C12A332}" destId="{AD894DD3-5BBA-42D2-8A48-131C23033D97}" srcOrd="3" destOrd="0" presId="urn:microsoft.com/office/officeart/2008/layout/HorizontalMultiLevelHierarchy"/>
    <dgm:cxn modelId="{0DF5D969-7254-4E77-9EE4-416B0082ADFB}" type="presParOf" srcId="{AD894DD3-5BBA-42D2-8A48-131C23033D97}" destId="{BC556FF5-ED96-4A7F-A291-53ABA6BEBB84}" srcOrd="0" destOrd="0" presId="urn:microsoft.com/office/officeart/2008/layout/HorizontalMultiLevelHierarchy"/>
    <dgm:cxn modelId="{6C4D8967-6677-448F-9DB6-5719EDDE4F02}" type="presParOf" srcId="{AD894DD3-5BBA-42D2-8A48-131C23033D97}" destId="{12BD77A7-0E39-422E-9CA2-E8E4AF5E5965}" srcOrd="1" destOrd="0" presId="urn:microsoft.com/office/officeart/2008/layout/HorizontalMultiLevelHierarchy"/>
    <dgm:cxn modelId="{AA905B75-1D26-4E5A-B905-0D4B80F20B23}" type="presParOf" srcId="{6A4C2DFA-D617-4EA8-A71F-7754F6C48FF7}" destId="{F5A37A03-2D73-42F8-ABDA-C50D1FF08393}" srcOrd="2" destOrd="0" presId="urn:microsoft.com/office/officeart/2008/layout/HorizontalMultiLevelHierarchy"/>
    <dgm:cxn modelId="{B62A78C0-4BD9-4C61-8B56-1371D874C236}" type="presParOf" srcId="{F5A37A03-2D73-42F8-ABDA-C50D1FF08393}" destId="{5C5FE885-F90C-4FC2-A7E9-2AA11E741A89}" srcOrd="0" destOrd="0" presId="urn:microsoft.com/office/officeart/2008/layout/HorizontalMultiLevelHierarchy"/>
    <dgm:cxn modelId="{1247A9FA-FCCA-42C9-A226-6581D248F625}" type="presParOf" srcId="{6A4C2DFA-D617-4EA8-A71F-7754F6C48FF7}" destId="{FEF962BA-D6BE-484A-9997-1AEE91F24F43}" srcOrd="3" destOrd="0" presId="urn:microsoft.com/office/officeart/2008/layout/HorizontalMultiLevelHierarchy"/>
    <dgm:cxn modelId="{9429AFEC-C526-4C34-996C-C7C6C92A013C}" type="presParOf" srcId="{FEF962BA-D6BE-484A-9997-1AEE91F24F43}" destId="{65DDCF0D-2641-4F5D-B078-FA451289FD22}" srcOrd="0" destOrd="0" presId="urn:microsoft.com/office/officeart/2008/layout/HorizontalMultiLevelHierarchy"/>
    <dgm:cxn modelId="{CB82CD40-C208-402D-B706-430B7A4B76A7}" type="presParOf" srcId="{FEF962BA-D6BE-484A-9997-1AEE91F24F43}" destId="{1A8BF47D-EF00-4DF4-AFA9-E5A2749CAF86}" srcOrd="1" destOrd="0" presId="urn:microsoft.com/office/officeart/2008/layout/HorizontalMultiLevelHierarchy"/>
    <dgm:cxn modelId="{4DB4DB0B-6FF6-4628-AFA7-292F0F1D4D8C}" type="presParOf" srcId="{1A8BF47D-EF00-4DF4-AFA9-E5A2749CAF86}" destId="{C9B49CEE-6725-4E15-BAD8-92066B99AC13}" srcOrd="0" destOrd="0" presId="urn:microsoft.com/office/officeart/2008/layout/HorizontalMultiLevelHierarchy"/>
    <dgm:cxn modelId="{52064930-82AE-4B4D-8FB1-326D319EBD39}" type="presParOf" srcId="{C9B49CEE-6725-4E15-BAD8-92066B99AC13}" destId="{00964DF8-5A33-43DB-8FF9-98F470625F45}" srcOrd="0" destOrd="0" presId="urn:microsoft.com/office/officeart/2008/layout/HorizontalMultiLevelHierarchy"/>
    <dgm:cxn modelId="{E22EC534-F5A3-4FC3-98CF-97154D112B6B}" type="presParOf" srcId="{1A8BF47D-EF00-4DF4-AFA9-E5A2749CAF86}" destId="{68D92F55-E1C3-4E2C-B7A5-D974B9756C12}" srcOrd="1" destOrd="0" presId="urn:microsoft.com/office/officeart/2008/layout/HorizontalMultiLevelHierarchy"/>
    <dgm:cxn modelId="{584EC83F-B49B-4E1F-8A9D-AC228DF52B71}" type="presParOf" srcId="{68D92F55-E1C3-4E2C-B7A5-D974B9756C12}" destId="{77AA3C4A-2B68-4174-A782-5248F96DF4DE}" srcOrd="0" destOrd="0" presId="urn:microsoft.com/office/officeart/2008/layout/HorizontalMultiLevelHierarchy"/>
    <dgm:cxn modelId="{5292FF33-89B0-416B-B18D-837A4EFBDA40}" type="presParOf" srcId="{68D92F55-E1C3-4E2C-B7A5-D974B9756C12}" destId="{4E406569-DF60-43E3-B98D-63B835A78801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C7CF54E-4265-4D89-92A7-C06F7B8C853C}">
      <dsp:nvSpPr>
        <dsp:cNvPr id="0" name=""/>
        <dsp:cNvSpPr/>
      </dsp:nvSpPr>
      <dsp:spPr>
        <a:xfrm>
          <a:off x="2136225" y="0"/>
          <a:ext cx="2206753" cy="968627"/>
        </a:xfrm>
        <a:prstGeom prst="trapezoid">
          <a:avLst>
            <a:gd name="adj" fmla="val 113911"/>
          </a:avLst>
        </a:prstGeom>
        <a:solidFill>
          <a:schemeClr val="accent3">
            <a:shade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endParaRPr lang="fr-CH" sz="1600" b="1" kern="1000" baseline="0" dirty="0"/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300"/>
            </a:spcAft>
            <a:buNone/>
          </a:pPr>
          <a:r>
            <a:rPr lang="fr-CH" sz="1600" b="1" kern="1000" baseline="0" dirty="0"/>
            <a:t>CDDT</a:t>
          </a:r>
        </a:p>
      </dsp:txBody>
      <dsp:txXfrm>
        <a:off x="2136225" y="0"/>
        <a:ext cx="2206753" cy="968627"/>
      </dsp:txXfrm>
    </dsp:sp>
    <dsp:sp modelId="{4BA4F763-C94B-4FC3-9458-7B79830B9F6E}">
      <dsp:nvSpPr>
        <dsp:cNvPr id="0" name=""/>
        <dsp:cNvSpPr/>
      </dsp:nvSpPr>
      <dsp:spPr>
        <a:xfrm>
          <a:off x="1317210" y="968627"/>
          <a:ext cx="3844782" cy="718992"/>
        </a:xfrm>
        <a:prstGeom prst="trapezoid">
          <a:avLst>
            <a:gd name="adj" fmla="val 113911"/>
          </a:avLst>
        </a:prstGeom>
        <a:solidFill>
          <a:schemeClr val="accent3">
            <a:shade val="50000"/>
            <a:hueOff val="0"/>
            <a:satOff val="0"/>
            <a:lumOff val="17643"/>
            <a:alphaOff val="0"/>
          </a:schemeClr>
        </a:solidFill>
        <a:ln w="12700" cap="flat" cmpd="sng" algn="ctr">
          <a:noFill/>
          <a:prstDash val="solid"/>
          <a:miter lim="800000"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127000" h="127000" prst="artDeco"/>
          <a:contourClr>
            <a:srgbClr val="FFFFFF"/>
          </a:contourClr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b="1" kern="1200" dirty="0"/>
            <a:t>URBANISATION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b="1" kern="1200" dirty="0"/>
            <a:t>MOBILITE</a:t>
          </a:r>
        </a:p>
      </dsp:txBody>
      <dsp:txXfrm>
        <a:off x="1990047" y="968627"/>
        <a:ext cx="2499108" cy="718992"/>
      </dsp:txXfrm>
    </dsp:sp>
    <dsp:sp modelId="{F6778F06-4CE8-41C0-8991-80FAC1DAE182}">
      <dsp:nvSpPr>
        <dsp:cNvPr id="0" name=""/>
        <dsp:cNvSpPr/>
      </dsp:nvSpPr>
      <dsp:spPr>
        <a:xfrm>
          <a:off x="0" y="1687620"/>
          <a:ext cx="6479204" cy="1156347"/>
        </a:xfrm>
        <a:prstGeom prst="trapezoid">
          <a:avLst>
            <a:gd name="adj" fmla="val 113911"/>
          </a:avLst>
        </a:prstGeom>
        <a:solidFill>
          <a:schemeClr val="accent3">
            <a:shade val="50000"/>
            <a:hueOff val="0"/>
            <a:satOff val="0"/>
            <a:lumOff val="176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b="1" kern="1200" dirty="0"/>
            <a:t>NATURE ET PAYSAGE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b="1" kern="1200" dirty="0"/>
            <a:t>ENVIRONNEMENT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b="1" kern="1200" dirty="0"/>
            <a:t>APPROVISIONNEMENT ET GESTION DES DECHETS</a:t>
          </a:r>
        </a:p>
      </dsp:txBody>
      <dsp:txXfrm>
        <a:off x="1133860" y="1687620"/>
        <a:ext cx="4211482" cy="115634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74CEE4-00A1-45A7-BB76-054CF744B7A7}">
      <dsp:nvSpPr>
        <dsp:cNvPr id="0" name=""/>
        <dsp:cNvSpPr/>
      </dsp:nvSpPr>
      <dsp:spPr>
        <a:xfrm>
          <a:off x="2508" y="684987"/>
          <a:ext cx="3055781" cy="1222312"/>
        </a:xfrm>
        <a:prstGeom prst="chevron">
          <a:avLst/>
        </a:prstGeom>
        <a:solidFill>
          <a:srgbClr val="E7E6E6">
            <a:lumMod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CH" sz="16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ADOPTION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par le GVT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1600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</dsp:txBody>
      <dsp:txXfrm>
        <a:off x="613664" y="684987"/>
        <a:ext cx="1833469" cy="1222312"/>
      </dsp:txXfrm>
    </dsp:sp>
    <dsp:sp modelId="{51658CDC-D01E-471E-8BCA-D6C363CDFFCC}">
      <dsp:nvSpPr>
        <dsp:cNvPr id="0" name=""/>
        <dsp:cNvSpPr/>
      </dsp:nvSpPr>
      <dsp:spPr>
        <a:xfrm>
          <a:off x="2752711" y="684987"/>
          <a:ext cx="3055781" cy="1222312"/>
        </a:xfrm>
        <a:prstGeom prst="chevron">
          <a:avLst/>
        </a:prstGeom>
        <a:solidFill>
          <a:srgbClr val="E7E6E6">
            <a:lumMod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CH" sz="16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RATIFICATION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par le PLT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Contenu liant pour les autorités jurassiennes</a:t>
          </a:r>
        </a:p>
      </dsp:txBody>
      <dsp:txXfrm>
        <a:off x="3363867" y="684987"/>
        <a:ext cx="1833469" cy="1222312"/>
      </dsp:txXfrm>
    </dsp:sp>
    <dsp:sp modelId="{1B5F1ED0-6CC3-43AE-BD62-261C2F263998}">
      <dsp:nvSpPr>
        <dsp:cNvPr id="0" name=""/>
        <dsp:cNvSpPr/>
      </dsp:nvSpPr>
      <dsp:spPr>
        <a:xfrm>
          <a:off x="5502915" y="684987"/>
          <a:ext cx="3055781" cy="1222312"/>
        </a:xfrm>
        <a:prstGeom prst="chevron">
          <a:avLst/>
        </a:prstGeom>
        <a:solidFill>
          <a:srgbClr val="E7E6E6">
            <a:lumMod val="90000"/>
          </a:srgb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endParaRPr lang="fr-CH" sz="1600" b="1" kern="1200" dirty="0">
            <a:solidFill>
              <a:sysClr val="window" lastClr="FFFFFF"/>
            </a:solidFill>
            <a:latin typeface="Arial" panose="020B0604020202020204" pitchFamily="34" charset="0"/>
            <a:ea typeface="+mn-ea"/>
            <a:cs typeface="Arial" panose="020B0604020202020204" pitchFamily="34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fr-CH" sz="1600" b="1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APPROBATION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>
              <a:solidFill>
                <a:sysClr val="window" lastClr="FFFFFF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 par le CF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Contenu liant pour la Confédération et les cantons voisins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900" kern="1200" dirty="0">
              <a:solidFill>
                <a:srgbClr val="E7E6E6">
                  <a:lumMod val="50000"/>
                </a:srgb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rPr>
            <a:t>Dispositions transitoires levées</a:t>
          </a:r>
        </a:p>
      </dsp:txBody>
      <dsp:txXfrm>
        <a:off x="6114071" y="684987"/>
        <a:ext cx="1833469" cy="122231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60D8E9C-4663-49BC-9CD9-A772FF72CF8E}">
      <dsp:nvSpPr>
        <dsp:cNvPr id="0" name=""/>
        <dsp:cNvSpPr/>
      </dsp:nvSpPr>
      <dsp:spPr>
        <a:xfrm>
          <a:off x="2236" y="895258"/>
          <a:ext cx="2724508" cy="1089803"/>
        </a:xfrm>
        <a:prstGeom prst="chevron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/>
            <a:t>Taux cantonal d’utilisation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/>
            <a:t>92%</a:t>
          </a:r>
        </a:p>
      </dsp:txBody>
      <dsp:txXfrm>
        <a:off x="547138" y="895258"/>
        <a:ext cx="1634705" cy="1089803"/>
      </dsp:txXfrm>
    </dsp:sp>
    <dsp:sp modelId="{F8CBFDD1-ACDB-4DDB-AECE-B70ED2FD317D}">
      <dsp:nvSpPr>
        <dsp:cNvPr id="0" name=""/>
        <dsp:cNvSpPr/>
      </dsp:nvSpPr>
      <dsp:spPr>
        <a:xfrm>
          <a:off x="2454293" y="895258"/>
          <a:ext cx="2724508" cy="1089803"/>
        </a:xfrm>
        <a:prstGeom prst="chevron">
          <a:avLst/>
        </a:prstGeom>
        <a:solidFill>
          <a:schemeClr val="accent4">
            <a:hueOff val="5571487"/>
            <a:satOff val="19812"/>
            <a:lumOff val="4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/>
            <a:t>Réduction des zones à bâtir excédentaires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/>
            <a:t>(art.15 al. 2 LAT)</a:t>
          </a:r>
        </a:p>
      </dsp:txBody>
      <dsp:txXfrm>
        <a:off x="2999195" y="895258"/>
        <a:ext cx="1634705" cy="1089803"/>
      </dsp:txXfrm>
    </dsp:sp>
    <dsp:sp modelId="{9B99C7C1-1B9D-48DD-B3E0-E8BF60A22707}">
      <dsp:nvSpPr>
        <dsp:cNvPr id="0" name=""/>
        <dsp:cNvSpPr/>
      </dsp:nvSpPr>
      <dsp:spPr>
        <a:xfrm>
          <a:off x="4906351" y="895258"/>
          <a:ext cx="2724508" cy="1089803"/>
        </a:xfrm>
        <a:prstGeom prst="chevron">
          <a:avLst/>
        </a:prstGeom>
        <a:solidFill>
          <a:schemeClr val="bg2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008" tIns="21336" rIns="21336" bIns="21336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/>
            <a:t>Taux cantonal d’utilisation 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/>
            <a:t>100%</a:t>
          </a:r>
        </a:p>
      </dsp:txBody>
      <dsp:txXfrm>
        <a:off x="5451253" y="895258"/>
        <a:ext cx="1634705" cy="108980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11735-E921-4000-8CEB-D5B978C53D7C}">
      <dsp:nvSpPr>
        <dsp:cNvPr id="0" name=""/>
        <dsp:cNvSpPr/>
      </dsp:nvSpPr>
      <dsp:spPr>
        <a:xfrm>
          <a:off x="1451" y="0"/>
          <a:ext cx="2258206" cy="40640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dirty="0"/>
            <a:t>Indices minimaux d’utilisation du sol (IUS min)</a:t>
          </a:r>
        </a:p>
      </dsp:txBody>
      <dsp:txXfrm>
        <a:off x="1451" y="1625600"/>
        <a:ext cx="2258206" cy="1625600"/>
      </dsp:txXfrm>
    </dsp:sp>
    <dsp:sp modelId="{9DC3EC82-BA01-42D5-A8E7-5CC09B61D636}">
      <dsp:nvSpPr>
        <dsp:cNvPr id="0" name=""/>
        <dsp:cNvSpPr/>
      </dsp:nvSpPr>
      <dsp:spPr>
        <a:xfrm>
          <a:off x="453898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EB13F-AC38-4AB2-8D43-38C19ED96B07}">
      <dsp:nvSpPr>
        <dsp:cNvPr id="0" name=""/>
        <dsp:cNvSpPr/>
      </dsp:nvSpPr>
      <dsp:spPr>
        <a:xfrm>
          <a:off x="2327404" y="0"/>
          <a:ext cx="2258206" cy="40640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dirty="0"/>
            <a:t>Réaménagement des espaces publics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dirty="0"/>
            <a:t>Biodiversité</a:t>
          </a:r>
        </a:p>
      </dsp:txBody>
      <dsp:txXfrm>
        <a:off x="2327404" y="1625600"/>
        <a:ext cx="2258206" cy="1625600"/>
      </dsp:txXfrm>
    </dsp:sp>
    <dsp:sp modelId="{65781AB4-6CCF-4A2D-A08C-830EC7AC601C}">
      <dsp:nvSpPr>
        <dsp:cNvPr id="0" name=""/>
        <dsp:cNvSpPr/>
      </dsp:nvSpPr>
      <dsp:spPr>
        <a:xfrm>
          <a:off x="2779852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024B8-E3B4-4C4A-B9FE-6AE3527223D4}">
      <dsp:nvSpPr>
        <dsp:cNvPr id="0" name=""/>
        <dsp:cNvSpPr/>
      </dsp:nvSpPr>
      <dsp:spPr>
        <a:xfrm>
          <a:off x="4653357" y="0"/>
          <a:ext cx="2258206" cy="40640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dirty="0"/>
            <a:t>Démarches participatives</a:t>
          </a:r>
        </a:p>
      </dsp:txBody>
      <dsp:txXfrm>
        <a:off x="4653357" y="1625600"/>
        <a:ext cx="2258206" cy="1625600"/>
      </dsp:txXfrm>
    </dsp:sp>
    <dsp:sp modelId="{5022EB20-31CD-426B-AD43-C68DD689E550}">
      <dsp:nvSpPr>
        <dsp:cNvPr id="0" name=""/>
        <dsp:cNvSpPr/>
      </dsp:nvSpPr>
      <dsp:spPr>
        <a:xfrm>
          <a:off x="5105805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E766D-4D10-4789-A6C4-9BB96F18825A}">
      <dsp:nvSpPr>
        <dsp:cNvPr id="0" name=""/>
        <dsp:cNvSpPr/>
      </dsp:nvSpPr>
      <dsp:spPr>
        <a:xfrm>
          <a:off x="276520" y="3251200"/>
          <a:ext cx="6359974" cy="609600"/>
        </a:xfrm>
        <a:prstGeom prst="leftRightArrow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111735-E921-4000-8CEB-D5B978C53D7C}">
      <dsp:nvSpPr>
        <dsp:cNvPr id="0" name=""/>
        <dsp:cNvSpPr/>
      </dsp:nvSpPr>
      <dsp:spPr>
        <a:xfrm>
          <a:off x="1451" y="0"/>
          <a:ext cx="2258206" cy="40640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dirty="0"/>
            <a:t>Indices minimaux d’utilisation du sol (IUS min)</a:t>
          </a:r>
        </a:p>
      </dsp:txBody>
      <dsp:txXfrm>
        <a:off x="1451" y="1625600"/>
        <a:ext cx="2258206" cy="1625600"/>
      </dsp:txXfrm>
    </dsp:sp>
    <dsp:sp modelId="{9DC3EC82-BA01-42D5-A8E7-5CC09B61D636}">
      <dsp:nvSpPr>
        <dsp:cNvPr id="0" name=""/>
        <dsp:cNvSpPr/>
      </dsp:nvSpPr>
      <dsp:spPr>
        <a:xfrm>
          <a:off x="453898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1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1EB13F-AC38-4AB2-8D43-38C19ED96B07}">
      <dsp:nvSpPr>
        <dsp:cNvPr id="0" name=""/>
        <dsp:cNvSpPr/>
      </dsp:nvSpPr>
      <dsp:spPr>
        <a:xfrm>
          <a:off x="2327404" y="0"/>
          <a:ext cx="2258206" cy="40640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dirty="0"/>
            <a:t>Réaménagement des espaces publics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dirty="0"/>
            <a:t>Biodiversité</a:t>
          </a:r>
        </a:p>
      </dsp:txBody>
      <dsp:txXfrm>
        <a:off x="2327404" y="1625600"/>
        <a:ext cx="2258206" cy="1625600"/>
      </dsp:txXfrm>
    </dsp:sp>
    <dsp:sp modelId="{65781AB4-6CCF-4A2D-A08C-830EC7AC601C}">
      <dsp:nvSpPr>
        <dsp:cNvPr id="0" name=""/>
        <dsp:cNvSpPr/>
      </dsp:nvSpPr>
      <dsp:spPr>
        <a:xfrm>
          <a:off x="2779852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1000" r="-11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8024B8-E3B4-4C4A-B9FE-6AE3527223D4}">
      <dsp:nvSpPr>
        <dsp:cNvPr id="0" name=""/>
        <dsp:cNvSpPr/>
      </dsp:nvSpPr>
      <dsp:spPr>
        <a:xfrm>
          <a:off x="4653357" y="0"/>
          <a:ext cx="2258206" cy="406400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000" kern="1200" dirty="0"/>
            <a:t>Démarches participatives</a:t>
          </a:r>
        </a:p>
      </dsp:txBody>
      <dsp:txXfrm>
        <a:off x="4653357" y="1625600"/>
        <a:ext cx="2258206" cy="1625600"/>
      </dsp:txXfrm>
    </dsp:sp>
    <dsp:sp modelId="{5022EB20-31CD-426B-AD43-C68DD689E550}">
      <dsp:nvSpPr>
        <dsp:cNvPr id="0" name=""/>
        <dsp:cNvSpPr/>
      </dsp:nvSpPr>
      <dsp:spPr>
        <a:xfrm>
          <a:off x="5105805" y="243840"/>
          <a:ext cx="1353312" cy="1353312"/>
        </a:xfrm>
        <a:prstGeom prst="ellipse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8E766D-4D10-4789-A6C4-9BB96F18825A}">
      <dsp:nvSpPr>
        <dsp:cNvPr id="0" name=""/>
        <dsp:cNvSpPr/>
      </dsp:nvSpPr>
      <dsp:spPr>
        <a:xfrm>
          <a:off x="276520" y="3251200"/>
          <a:ext cx="6359974" cy="609600"/>
        </a:xfrm>
        <a:prstGeom prst="leftRightArrow">
          <a:avLst/>
        </a:prstGeom>
        <a:solidFill>
          <a:schemeClr val="accent3">
            <a:tint val="55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0FC815-EE59-451A-BB30-71CC7791F74A}">
      <dsp:nvSpPr>
        <dsp:cNvPr id="0" name=""/>
        <dsp:cNvSpPr/>
      </dsp:nvSpPr>
      <dsp:spPr>
        <a:xfrm rot="5400000">
          <a:off x="-215407" y="217564"/>
          <a:ext cx="1436051" cy="1005235"/>
        </a:xfrm>
        <a:prstGeom prst="chevron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900" kern="1200" dirty="0"/>
            <a:t>0.60</a:t>
          </a:r>
        </a:p>
      </dsp:txBody>
      <dsp:txXfrm rot="-5400000">
        <a:off x="2" y="504774"/>
        <a:ext cx="1005235" cy="430816"/>
      </dsp:txXfrm>
    </dsp:sp>
    <dsp:sp modelId="{BEB05107-5C48-43C6-9BE6-E1A2B79BDBC7}">
      <dsp:nvSpPr>
        <dsp:cNvPr id="0" name=""/>
        <dsp:cNvSpPr/>
      </dsp:nvSpPr>
      <dsp:spPr>
        <a:xfrm rot="5400000">
          <a:off x="2086134" y="-1078741"/>
          <a:ext cx="933433" cy="309523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sz="2000" kern="1200" dirty="0">
              <a:solidFill>
                <a:srgbClr val="7030A0"/>
              </a:solidFill>
            </a:rPr>
            <a:t>Zone d’activités </a:t>
          </a:r>
          <a:r>
            <a:rPr lang="fr-CH" sz="2000" b="1" kern="1200" dirty="0">
              <a:solidFill>
                <a:srgbClr val="7030A0"/>
              </a:solidFill>
            </a:rPr>
            <a:t>d’intérêt cantonal (AIC)</a:t>
          </a:r>
        </a:p>
      </dsp:txBody>
      <dsp:txXfrm rot="-5400000">
        <a:off x="1005236" y="47723"/>
        <a:ext cx="3049664" cy="842301"/>
      </dsp:txXfrm>
    </dsp:sp>
    <dsp:sp modelId="{B28E83ED-1451-4D55-96C3-5D3EB2C1E99B}">
      <dsp:nvSpPr>
        <dsp:cNvPr id="0" name=""/>
        <dsp:cNvSpPr/>
      </dsp:nvSpPr>
      <dsp:spPr>
        <a:xfrm rot="5400000">
          <a:off x="-215407" y="1457374"/>
          <a:ext cx="1436051" cy="1005235"/>
        </a:xfrm>
        <a:prstGeom prst="chevron">
          <a:avLst/>
        </a:prstGeom>
        <a:solidFill>
          <a:schemeClr val="accent4">
            <a:shade val="80000"/>
            <a:hueOff val="0"/>
            <a:satOff val="0"/>
            <a:lumOff val="29191"/>
            <a:alphaOff val="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291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900" kern="1200" dirty="0"/>
            <a:t>0.40</a:t>
          </a:r>
        </a:p>
      </dsp:txBody>
      <dsp:txXfrm rot="-5400000">
        <a:off x="2" y="1744584"/>
        <a:ext cx="1005235" cy="430816"/>
      </dsp:txXfrm>
    </dsp:sp>
    <dsp:sp modelId="{A0F74A29-6C92-47D2-9043-78CC02B9D206}">
      <dsp:nvSpPr>
        <dsp:cNvPr id="0" name=""/>
        <dsp:cNvSpPr/>
      </dsp:nvSpPr>
      <dsp:spPr>
        <a:xfrm rot="5400000">
          <a:off x="2086134" y="161067"/>
          <a:ext cx="933433" cy="309523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2919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sz="2000" kern="1200" dirty="0">
              <a:solidFill>
                <a:srgbClr val="7030A0"/>
              </a:solidFill>
            </a:rPr>
            <a:t>Zone d’activités (A)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sz="2000" kern="1200" dirty="0">
              <a:solidFill>
                <a:srgbClr val="996633"/>
              </a:solidFill>
            </a:rPr>
            <a:t>Zone centre (C)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sz="2000" kern="1200" dirty="0">
              <a:solidFill>
                <a:srgbClr val="FF9933"/>
              </a:solidFill>
            </a:rPr>
            <a:t>Zone mixte (M)</a:t>
          </a:r>
        </a:p>
      </dsp:txBody>
      <dsp:txXfrm rot="-5400000">
        <a:off x="1005236" y="1287531"/>
        <a:ext cx="3049664" cy="842301"/>
      </dsp:txXfrm>
    </dsp:sp>
    <dsp:sp modelId="{2A9EE34B-C2EC-41B0-BD6D-69CE13510090}">
      <dsp:nvSpPr>
        <dsp:cNvPr id="0" name=""/>
        <dsp:cNvSpPr/>
      </dsp:nvSpPr>
      <dsp:spPr>
        <a:xfrm rot="5400000">
          <a:off x="-215407" y="2697183"/>
          <a:ext cx="1436051" cy="1005235"/>
        </a:xfrm>
        <a:prstGeom prst="chevron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583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15" tIns="18415" rIns="18415" bIns="18415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2900" kern="1200" dirty="0"/>
            <a:t>0.25</a:t>
          </a:r>
        </a:p>
      </dsp:txBody>
      <dsp:txXfrm rot="-5400000">
        <a:off x="2" y="2984393"/>
        <a:ext cx="1005235" cy="430816"/>
      </dsp:txXfrm>
    </dsp:sp>
    <dsp:sp modelId="{7F0CA3BB-8D78-4CE9-8DCE-D087687F18E0}">
      <dsp:nvSpPr>
        <dsp:cNvPr id="0" name=""/>
        <dsp:cNvSpPr/>
      </dsp:nvSpPr>
      <dsp:spPr>
        <a:xfrm rot="5400000">
          <a:off x="2086134" y="1400877"/>
          <a:ext cx="933433" cy="3095230"/>
        </a:xfrm>
        <a:prstGeom prst="round2SameRect">
          <a:avLst/>
        </a:prstGeom>
        <a:solidFill>
          <a:schemeClr val="bg1">
            <a:lumMod val="85000"/>
            <a:alpha val="90000"/>
          </a:schemeClr>
        </a:solidFill>
        <a:ln w="12700" cap="flat" cmpd="sng" algn="ctr">
          <a:solidFill>
            <a:schemeClr val="accent4">
              <a:shade val="80000"/>
              <a:hueOff val="0"/>
              <a:satOff val="0"/>
              <a:lumOff val="583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2700" rIns="12700" bIns="12700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sz="2000" kern="1200" dirty="0">
              <a:solidFill>
                <a:srgbClr val="FFFF00"/>
              </a:solidFill>
            </a:rPr>
            <a:t>Zone d’habitation (H)</a:t>
          </a:r>
        </a:p>
      </dsp:txBody>
      <dsp:txXfrm rot="-5400000">
        <a:off x="1005236" y="2527341"/>
        <a:ext cx="3049664" cy="84230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99446B-12F1-4744-8A75-DF3727137BCB}">
      <dsp:nvSpPr>
        <dsp:cNvPr id="0" name=""/>
        <dsp:cNvSpPr/>
      </dsp:nvSpPr>
      <dsp:spPr>
        <a:xfrm rot="16200000">
          <a:off x="808148" y="-808148"/>
          <a:ext cx="2032000" cy="3648298"/>
        </a:xfrm>
        <a:prstGeom prst="round1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000" kern="1200" dirty="0"/>
            <a:t>Habitants</a:t>
          </a:r>
        </a:p>
      </dsp:txBody>
      <dsp:txXfrm rot="5400000">
        <a:off x="-1" y="1"/>
        <a:ext cx="3648298" cy="1524000"/>
      </dsp:txXfrm>
    </dsp:sp>
    <dsp:sp modelId="{B410D5D6-E2B6-41B0-9BD3-92484AE60E11}">
      <dsp:nvSpPr>
        <dsp:cNvPr id="0" name=""/>
        <dsp:cNvSpPr/>
      </dsp:nvSpPr>
      <dsp:spPr>
        <a:xfrm>
          <a:off x="3648298" y="0"/>
          <a:ext cx="3648298" cy="2032000"/>
        </a:xfrm>
        <a:prstGeom prst="round1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000" kern="1200" dirty="0"/>
            <a:t>Commerces et services</a:t>
          </a:r>
        </a:p>
      </dsp:txBody>
      <dsp:txXfrm>
        <a:off x="3648298" y="0"/>
        <a:ext cx="3648298" cy="1524000"/>
      </dsp:txXfrm>
    </dsp:sp>
    <dsp:sp modelId="{E8C73A75-603E-4CD6-AA5C-3F6D7767AEC4}">
      <dsp:nvSpPr>
        <dsp:cNvPr id="0" name=""/>
        <dsp:cNvSpPr/>
      </dsp:nvSpPr>
      <dsp:spPr>
        <a:xfrm rot="10800000">
          <a:off x="0" y="2032000"/>
          <a:ext cx="3648298" cy="2032000"/>
        </a:xfrm>
        <a:prstGeom prst="round1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000" kern="1200" dirty="0"/>
            <a:t>Transports publics et mobilité douce</a:t>
          </a:r>
        </a:p>
      </dsp:txBody>
      <dsp:txXfrm rot="10800000">
        <a:off x="0" y="2539999"/>
        <a:ext cx="3648298" cy="1524000"/>
      </dsp:txXfrm>
    </dsp:sp>
    <dsp:sp modelId="{197F94AC-0038-49A7-8356-0F5744725C90}">
      <dsp:nvSpPr>
        <dsp:cNvPr id="0" name=""/>
        <dsp:cNvSpPr/>
      </dsp:nvSpPr>
      <dsp:spPr>
        <a:xfrm rot="5400000">
          <a:off x="4456447" y="1223851"/>
          <a:ext cx="2032000" cy="3648298"/>
        </a:xfrm>
        <a:prstGeom prst="round1Rect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000" kern="1200" dirty="0"/>
            <a:t>Patrimoine bâti et espaces publics</a:t>
          </a:r>
        </a:p>
      </dsp:txBody>
      <dsp:txXfrm rot="-5400000">
        <a:off x="3648297" y="2539999"/>
        <a:ext cx="3648298" cy="1524000"/>
      </dsp:txXfrm>
    </dsp:sp>
    <dsp:sp modelId="{6A5AF687-3661-430A-A7B3-4398FA8E7DB5}">
      <dsp:nvSpPr>
        <dsp:cNvPr id="0" name=""/>
        <dsp:cNvSpPr/>
      </dsp:nvSpPr>
      <dsp:spPr>
        <a:xfrm>
          <a:off x="1752270" y="1224137"/>
          <a:ext cx="3792055" cy="1615724"/>
        </a:xfrm>
        <a:prstGeom prst="roundRect">
          <a:avLst/>
        </a:prstGeom>
        <a:solidFill>
          <a:schemeClr val="bg1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000" kern="1200" dirty="0"/>
            <a:t>Centre fonctionnel et social</a:t>
          </a:r>
        </a:p>
      </dsp:txBody>
      <dsp:txXfrm>
        <a:off x="1831143" y="1303010"/>
        <a:ext cx="3634309" cy="145797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352E09-A4DD-4BDA-B5C0-EE0131BC6B5F}">
      <dsp:nvSpPr>
        <dsp:cNvPr id="0" name=""/>
        <dsp:cNvSpPr/>
      </dsp:nvSpPr>
      <dsp:spPr>
        <a:xfrm>
          <a:off x="2495077" y="1847005"/>
          <a:ext cx="2257450" cy="2257450"/>
        </a:xfrm>
        <a:prstGeom prst="gear9">
          <a:avLst/>
        </a:prstGeom>
        <a:solidFill>
          <a:schemeClr val="accent4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200" kern="1200" dirty="0"/>
            <a:t>Zone AIC</a:t>
          </a:r>
          <a:endParaRPr lang="fr-CH" sz="1800" kern="1200" dirty="0"/>
        </a:p>
      </dsp:txBody>
      <dsp:txXfrm>
        <a:off x="2948925" y="2375802"/>
        <a:ext cx="1349754" cy="1160376"/>
      </dsp:txXfrm>
    </dsp:sp>
    <dsp:sp modelId="{6DF18107-B609-414D-945F-12C75EE6E981}">
      <dsp:nvSpPr>
        <dsp:cNvPr id="0" name=""/>
        <dsp:cNvSpPr/>
      </dsp:nvSpPr>
      <dsp:spPr>
        <a:xfrm>
          <a:off x="1181651" y="1313425"/>
          <a:ext cx="1641782" cy="1641782"/>
        </a:xfrm>
        <a:prstGeom prst="gear6">
          <a:avLst/>
        </a:prstGeom>
        <a:solidFill>
          <a:schemeClr val="tx1">
            <a:lumMod val="65000"/>
            <a:lumOff val="3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300" kern="1200" dirty="0"/>
            <a:t>Zone A </a:t>
          </a:r>
          <a:r>
            <a:rPr lang="fr-CH" sz="1300" kern="1200" dirty="0" err="1"/>
            <a:t>intercomm</a:t>
          </a:r>
          <a:endParaRPr lang="fr-CH" sz="1300" kern="1200" dirty="0"/>
        </a:p>
      </dsp:txBody>
      <dsp:txXfrm>
        <a:off x="1594975" y="1729247"/>
        <a:ext cx="815134" cy="810138"/>
      </dsp:txXfrm>
    </dsp:sp>
    <dsp:sp modelId="{17A26BAE-EA75-488C-A057-A4024A8D2B5B}">
      <dsp:nvSpPr>
        <dsp:cNvPr id="0" name=""/>
        <dsp:cNvSpPr/>
      </dsp:nvSpPr>
      <dsp:spPr>
        <a:xfrm rot="20700000">
          <a:off x="2101216" y="180763"/>
          <a:ext cx="1608611" cy="1608611"/>
        </a:xfrm>
        <a:prstGeom prst="gear6">
          <a:avLst/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300" kern="1200" dirty="0"/>
            <a:t>Zone A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300" kern="1200" dirty="0" err="1"/>
            <a:t>comm</a:t>
          </a:r>
          <a:endParaRPr lang="fr-CH" sz="1300" kern="1200" dirty="0"/>
        </a:p>
      </dsp:txBody>
      <dsp:txXfrm rot="-20700000">
        <a:off x="2454032" y="533579"/>
        <a:ext cx="902980" cy="902980"/>
      </dsp:txXfrm>
    </dsp:sp>
    <dsp:sp modelId="{7021F9AE-CB24-4515-A516-ECDE5F7F6A97}">
      <dsp:nvSpPr>
        <dsp:cNvPr id="0" name=""/>
        <dsp:cNvSpPr/>
      </dsp:nvSpPr>
      <dsp:spPr>
        <a:xfrm>
          <a:off x="2320512" y="1506918"/>
          <a:ext cx="2889537" cy="2889537"/>
        </a:xfrm>
        <a:prstGeom prst="circularArrow">
          <a:avLst>
            <a:gd name="adj1" fmla="val 4687"/>
            <a:gd name="adj2" fmla="val 299029"/>
            <a:gd name="adj3" fmla="val 2514084"/>
            <a:gd name="adj4" fmla="val 15865769"/>
            <a:gd name="adj5" fmla="val 5469"/>
          </a:avLst>
        </a:prstGeom>
        <a:solidFill>
          <a:schemeClr val="accent4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161B17-19B3-4B4D-A97D-DAE8311F4950}">
      <dsp:nvSpPr>
        <dsp:cNvPr id="0" name=""/>
        <dsp:cNvSpPr/>
      </dsp:nvSpPr>
      <dsp:spPr>
        <a:xfrm>
          <a:off x="890894" y="950547"/>
          <a:ext cx="2099429" cy="209942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shade val="90000"/>
            <a:hueOff val="0"/>
            <a:satOff val="0"/>
            <a:lumOff val="3676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9B9FB51-4AA3-452A-B8B9-4219F3C3762B}">
      <dsp:nvSpPr>
        <dsp:cNvPr id="0" name=""/>
        <dsp:cNvSpPr/>
      </dsp:nvSpPr>
      <dsp:spPr>
        <a:xfrm>
          <a:off x="1729128" y="-171197"/>
          <a:ext cx="2263607" cy="2263607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shade val="90000"/>
            <a:hueOff val="0"/>
            <a:satOff val="0"/>
            <a:lumOff val="7353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895EB60-3C8B-493E-87F8-C7CAEEBBF7DA}">
      <dsp:nvSpPr>
        <dsp:cNvPr id="0" name=""/>
        <dsp:cNvSpPr/>
      </dsp:nvSpPr>
      <dsp:spPr>
        <a:xfrm>
          <a:off x="40" y="175231"/>
          <a:ext cx="3910027" cy="460800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b="1" kern="1200" dirty="0"/>
            <a:t>Objectifs importants</a:t>
          </a:r>
        </a:p>
      </dsp:txBody>
      <dsp:txXfrm>
        <a:off x="40" y="175231"/>
        <a:ext cx="3910027" cy="460800"/>
      </dsp:txXfrm>
    </dsp:sp>
    <dsp:sp modelId="{912B046C-4362-4975-8415-89D2ADB82610}">
      <dsp:nvSpPr>
        <dsp:cNvPr id="0" name=""/>
        <dsp:cNvSpPr/>
      </dsp:nvSpPr>
      <dsp:spPr>
        <a:xfrm>
          <a:off x="40" y="636031"/>
          <a:ext cx="3910027" cy="223992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altLang="fr-FR" sz="1600" kern="1200" dirty="0">
              <a:latin typeface="+mn-lt"/>
            </a:rPr>
            <a:t>Développement résidentiel des pôles régionaux dans les secteurs prioritaires (PDR) et stratégiques (</a:t>
          </a:r>
          <a:r>
            <a:rPr lang="fr-CH" altLang="fr-FR" sz="1600" kern="1200" dirty="0" err="1">
              <a:latin typeface="+mn-lt"/>
            </a:rPr>
            <a:t>PDCn</a:t>
          </a:r>
          <a:r>
            <a:rPr lang="fr-CH" altLang="fr-FR" sz="1600" kern="1200" dirty="0">
              <a:latin typeface="+mn-lt"/>
            </a:rPr>
            <a:t>)</a:t>
          </a:r>
          <a:endParaRPr lang="fr-CH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altLang="fr-FR" sz="1600" kern="1200" dirty="0">
              <a:latin typeface="+mn-lt"/>
            </a:rPr>
            <a:t>Développement des zones d’activités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altLang="fr-FR" sz="1600" kern="1200">
              <a:latin typeface="+mn-lt"/>
            </a:rPr>
            <a:t>Projets d’importance cantonale ou régionale au sens du PDCn et des PDR</a:t>
          </a:r>
          <a:endParaRPr lang="fr-CH" altLang="fr-FR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altLang="fr-FR" sz="1600" kern="1200" dirty="0">
              <a:latin typeface="+mn-lt"/>
            </a:rPr>
            <a:t>Réalisation d’installations publiques et autres tâches publiques</a:t>
          </a:r>
        </a:p>
      </dsp:txBody>
      <dsp:txXfrm>
        <a:off x="40" y="636031"/>
        <a:ext cx="3910027" cy="2239920"/>
      </dsp:txXfrm>
    </dsp:sp>
    <dsp:sp modelId="{28379363-B044-4E9D-A946-76A357FE4593}">
      <dsp:nvSpPr>
        <dsp:cNvPr id="0" name=""/>
        <dsp:cNvSpPr/>
      </dsp:nvSpPr>
      <dsp:spPr>
        <a:xfrm>
          <a:off x="4457472" y="175231"/>
          <a:ext cx="3910027" cy="460800"/>
        </a:xfrm>
        <a:prstGeom prst="rect">
          <a:avLst/>
        </a:prstGeom>
        <a:solidFill>
          <a:schemeClr val="bg1">
            <a:lumMod val="75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65024" rIns="113792" bIns="65024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b="1" kern="1200" dirty="0"/>
            <a:t>Utilisation optimale</a:t>
          </a:r>
        </a:p>
      </dsp:txBody>
      <dsp:txXfrm>
        <a:off x="4457472" y="175231"/>
        <a:ext cx="3910027" cy="460800"/>
      </dsp:txXfrm>
    </dsp:sp>
    <dsp:sp modelId="{0E10E600-8F94-4AD9-A8DB-25FD627F4D09}">
      <dsp:nvSpPr>
        <dsp:cNvPr id="0" name=""/>
        <dsp:cNvSpPr/>
      </dsp:nvSpPr>
      <dsp:spPr>
        <a:xfrm>
          <a:off x="4457472" y="636031"/>
          <a:ext cx="3910027" cy="2239920"/>
        </a:xfrm>
        <a:prstGeom prst="rect">
          <a:avLst/>
        </a:prstGeom>
        <a:solidFill>
          <a:schemeClr val="bg1">
            <a:lumMod val="9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113792" bIns="128016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altLang="fr-FR" sz="1600" kern="1200" dirty="0">
              <a:latin typeface="+mn-lt"/>
            </a:rPr>
            <a:t>IUS min : 0.40</a:t>
          </a:r>
          <a:endParaRPr lang="fr-CH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altLang="fr-FR" sz="1600" kern="1200">
              <a:latin typeface="+mn-lt"/>
            </a:rPr>
            <a:t>Éviter le morcellement</a:t>
          </a:r>
          <a:endParaRPr lang="fr-CH" altLang="fr-FR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altLang="fr-FR" sz="1600" kern="1200">
              <a:latin typeface="+mn-lt"/>
            </a:rPr>
            <a:t>Limiter l’emprise des surfaces de stationnement</a:t>
          </a:r>
          <a:endParaRPr lang="fr-CH" altLang="fr-FR" sz="1600" kern="1200" dirty="0">
            <a:latin typeface="+mn-lt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CH" altLang="fr-FR" sz="1600" kern="1200" dirty="0">
              <a:latin typeface="+mn-lt"/>
            </a:rPr>
            <a:t>Limiter, dans la mesure du possible, l’emprise des constructions agricoles</a:t>
          </a:r>
        </a:p>
      </dsp:txBody>
      <dsp:txXfrm>
        <a:off x="4457472" y="636031"/>
        <a:ext cx="3910027" cy="22399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B49CEE-6725-4E15-BAD8-92066B99AC13}">
      <dsp:nvSpPr>
        <dsp:cNvPr id="0" name=""/>
        <dsp:cNvSpPr/>
      </dsp:nvSpPr>
      <dsp:spPr>
        <a:xfrm>
          <a:off x="6332820" y="2758518"/>
          <a:ext cx="43517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217585" y="45720"/>
              </a:lnTo>
              <a:lnTo>
                <a:pt x="217585" y="45882"/>
              </a:lnTo>
              <a:lnTo>
                <a:pt x="435171" y="45882"/>
              </a:lnTo>
            </a:path>
          </a:pathLst>
        </a:custGeom>
        <a:noFill/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539527" y="2793359"/>
        <a:ext cx="21758" cy="21758"/>
      </dsp:txXfrm>
    </dsp:sp>
    <dsp:sp modelId="{F5A37A03-2D73-42F8-ABDA-C50D1FF08393}">
      <dsp:nvSpPr>
        <dsp:cNvPr id="0" name=""/>
        <dsp:cNvSpPr/>
      </dsp:nvSpPr>
      <dsp:spPr>
        <a:xfrm>
          <a:off x="5587295" y="2088232"/>
          <a:ext cx="278927" cy="71600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39463" y="0"/>
              </a:lnTo>
              <a:lnTo>
                <a:pt x="139463" y="716006"/>
              </a:lnTo>
              <a:lnTo>
                <a:pt x="278927" y="716006"/>
              </a:lnTo>
            </a:path>
          </a:pathLst>
        </a:custGeom>
        <a:noFill/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707549" y="2427024"/>
        <a:ext cx="38420" cy="38420"/>
      </dsp:txXfrm>
    </dsp:sp>
    <dsp:sp modelId="{3DF71532-8377-4CAD-AC58-2680C3BF9A6F}">
      <dsp:nvSpPr>
        <dsp:cNvPr id="0" name=""/>
        <dsp:cNvSpPr/>
      </dsp:nvSpPr>
      <dsp:spPr>
        <a:xfrm>
          <a:off x="6333556" y="1214804"/>
          <a:ext cx="434435" cy="3692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7217" y="0"/>
              </a:lnTo>
              <a:lnTo>
                <a:pt x="217217" y="369201"/>
              </a:lnTo>
              <a:lnTo>
                <a:pt x="434435" y="369201"/>
              </a:lnTo>
            </a:path>
          </a:pathLst>
        </a:custGeom>
        <a:noFill/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536521" y="1385152"/>
        <a:ext cx="28506" cy="28506"/>
      </dsp:txXfrm>
    </dsp:sp>
    <dsp:sp modelId="{AB55C9C7-8A2C-4F0C-8FB0-F9B57E43FC07}">
      <dsp:nvSpPr>
        <dsp:cNvPr id="0" name=""/>
        <dsp:cNvSpPr/>
      </dsp:nvSpPr>
      <dsp:spPr>
        <a:xfrm>
          <a:off x="6333556" y="845597"/>
          <a:ext cx="434435" cy="369207"/>
        </a:xfrm>
        <a:custGeom>
          <a:avLst/>
          <a:gdLst/>
          <a:ahLst/>
          <a:cxnLst/>
          <a:rect l="0" t="0" r="0" b="0"/>
          <a:pathLst>
            <a:path>
              <a:moveTo>
                <a:pt x="0" y="369207"/>
              </a:moveTo>
              <a:lnTo>
                <a:pt x="217217" y="369207"/>
              </a:lnTo>
              <a:lnTo>
                <a:pt x="217217" y="0"/>
              </a:lnTo>
              <a:lnTo>
                <a:pt x="434435" y="0"/>
              </a:lnTo>
            </a:path>
          </a:pathLst>
        </a:custGeom>
        <a:noFill/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6536521" y="1015947"/>
        <a:ext cx="28506" cy="28506"/>
      </dsp:txXfrm>
    </dsp:sp>
    <dsp:sp modelId="{FFA4C0A9-BE77-4A76-849C-58E1B1CC639C}">
      <dsp:nvSpPr>
        <dsp:cNvPr id="0" name=""/>
        <dsp:cNvSpPr/>
      </dsp:nvSpPr>
      <dsp:spPr>
        <a:xfrm>
          <a:off x="5587295" y="1214804"/>
          <a:ext cx="279590" cy="873427"/>
        </a:xfrm>
        <a:custGeom>
          <a:avLst/>
          <a:gdLst/>
          <a:ahLst/>
          <a:cxnLst/>
          <a:rect l="0" t="0" r="0" b="0"/>
          <a:pathLst>
            <a:path>
              <a:moveTo>
                <a:pt x="0" y="873427"/>
              </a:moveTo>
              <a:lnTo>
                <a:pt x="139795" y="873427"/>
              </a:lnTo>
              <a:lnTo>
                <a:pt x="139795" y="0"/>
              </a:lnTo>
              <a:lnTo>
                <a:pt x="279590" y="0"/>
              </a:lnTo>
            </a:path>
          </a:pathLst>
        </a:custGeom>
        <a:noFill/>
        <a:ln w="12700" cap="flat" cmpd="sng" algn="ctr">
          <a:solidFill>
            <a:schemeClr val="accent4">
              <a:tint val="5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5704163" y="1628591"/>
        <a:ext cx="45854" cy="45854"/>
      </dsp:txXfrm>
    </dsp:sp>
    <dsp:sp modelId="{2B004496-2B82-4106-8888-FF9534718BA5}">
      <dsp:nvSpPr>
        <dsp:cNvPr id="0" name=""/>
        <dsp:cNvSpPr/>
      </dsp:nvSpPr>
      <dsp:spPr>
        <a:xfrm>
          <a:off x="3493471" y="2042511"/>
          <a:ext cx="3681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68196" y="45720"/>
              </a:lnTo>
            </a:path>
          </a:pathLst>
        </a:custGeom>
        <a:noFill/>
        <a:ln w="12700" cap="flat" cmpd="sng" algn="ctr">
          <a:solidFill>
            <a:schemeClr val="accent4">
              <a:tint val="7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3668365" y="2079027"/>
        <a:ext cx="18409" cy="18409"/>
      </dsp:txXfrm>
    </dsp:sp>
    <dsp:sp modelId="{6B330F1F-8442-4349-AB69-D6ED44C5D4FE}">
      <dsp:nvSpPr>
        <dsp:cNvPr id="0" name=""/>
        <dsp:cNvSpPr/>
      </dsp:nvSpPr>
      <dsp:spPr>
        <a:xfrm>
          <a:off x="561275" y="2042511"/>
          <a:ext cx="37781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377812" y="45720"/>
              </a:lnTo>
            </a:path>
          </a:pathLst>
        </a:custGeom>
        <a:noFill/>
        <a:ln w="127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CH" sz="500" kern="1200"/>
        </a:p>
      </dsp:txBody>
      <dsp:txXfrm>
        <a:off x="740736" y="2078786"/>
        <a:ext cx="18890" cy="18890"/>
      </dsp:txXfrm>
    </dsp:sp>
    <dsp:sp modelId="{D6775546-D3D6-40EC-95A3-FB12CBAB0D88}">
      <dsp:nvSpPr>
        <dsp:cNvPr id="0" name=""/>
        <dsp:cNvSpPr/>
      </dsp:nvSpPr>
      <dsp:spPr>
        <a:xfrm rot="16200000">
          <a:off x="-1196402" y="1807594"/>
          <a:ext cx="2954081" cy="561275"/>
        </a:xfrm>
        <a:prstGeom prst="rect">
          <a:avLst/>
        </a:prstGeom>
        <a:solidFill>
          <a:schemeClr val="tx1">
            <a:lumMod val="50000"/>
            <a:lumOff val="50000"/>
            <a:alpha val="8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3600" kern="1200" dirty="0"/>
            <a:t>PROJET</a:t>
          </a:r>
        </a:p>
      </dsp:txBody>
      <dsp:txXfrm>
        <a:off x="-1196402" y="1807594"/>
        <a:ext cx="2954081" cy="561275"/>
      </dsp:txXfrm>
    </dsp:sp>
    <dsp:sp modelId="{BAB1E3EF-387A-4072-8360-6084362499E9}">
      <dsp:nvSpPr>
        <dsp:cNvPr id="0" name=""/>
        <dsp:cNvSpPr/>
      </dsp:nvSpPr>
      <dsp:spPr>
        <a:xfrm>
          <a:off x="939088" y="1244842"/>
          <a:ext cx="2554383" cy="1686778"/>
        </a:xfrm>
        <a:prstGeom prst="rect">
          <a:avLst/>
        </a:prstGeom>
        <a:solidFill>
          <a:schemeClr val="tx1">
            <a:lumMod val="95000"/>
            <a:lumOff val="5000"/>
            <a:alpha val="7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 dirty="0"/>
            <a:t>Enquête préliminaire à EIE (OEIE)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 dirty="0"/>
            <a:t>ou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 dirty="0"/>
            <a:t>Notice d’impact sur l’environnement</a:t>
          </a:r>
        </a:p>
      </dsp:txBody>
      <dsp:txXfrm>
        <a:off x="939088" y="1244842"/>
        <a:ext cx="2554383" cy="1686778"/>
      </dsp:txXfrm>
    </dsp:sp>
    <dsp:sp modelId="{138A5FAC-4F85-4954-84BA-685FD87D75B5}">
      <dsp:nvSpPr>
        <dsp:cNvPr id="0" name=""/>
        <dsp:cNvSpPr/>
      </dsp:nvSpPr>
      <dsp:spPr>
        <a:xfrm>
          <a:off x="3861668" y="1901967"/>
          <a:ext cx="1725627" cy="372529"/>
        </a:xfrm>
        <a:prstGeom prst="rect">
          <a:avLst/>
        </a:prstGeom>
        <a:solidFill>
          <a:schemeClr val="bg1"/>
        </a:solidFill>
        <a:ln w="12700" cap="flat" cmpd="sng" algn="ctr">
          <a:solidFill>
            <a:srgbClr val="FF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 dirty="0">
              <a:solidFill>
                <a:srgbClr val="FF0000"/>
              </a:solidFill>
            </a:rPr>
            <a:t>Inscription ?</a:t>
          </a:r>
        </a:p>
      </dsp:txBody>
      <dsp:txXfrm>
        <a:off x="3861668" y="1901967"/>
        <a:ext cx="1725627" cy="372529"/>
      </dsp:txXfrm>
    </dsp:sp>
    <dsp:sp modelId="{ED8943B7-CF0E-4017-A135-4B5080B30A4B}">
      <dsp:nvSpPr>
        <dsp:cNvPr id="0" name=""/>
        <dsp:cNvSpPr/>
      </dsp:nvSpPr>
      <dsp:spPr>
        <a:xfrm>
          <a:off x="5866885" y="934166"/>
          <a:ext cx="466670" cy="561275"/>
        </a:xfrm>
        <a:prstGeom prst="rect">
          <a:avLst/>
        </a:prstGeom>
        <a:solidFill>
          <a:schemeClr val="bg1">
            <a:alpha val="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>
              <a:solidFill>
                <a:schemeClr val="tx1"/>
              </a:solidFill>
            </a:rPr>
            <a:t>oui</a:t>
          </a:r>
        </a:p>
      </dsp:txBody>
      <dsp:txXfrm>
        <a:off x="5866885" y="934166"/>
        <a:ext cx="466670" cy="561275"/>
      </dsp:txXfrm>
    </dsp:sp>
    <dsp:sp modelId="{277EF1CF-3F18-4DB8-9983-8715F23E2514}">
      <dsp:nvSpPr>
        <dsp:cNvPr id="0" name=""/>
        <dsp:cNvSpPr/>
      </dsp:nvSpPr>
      <dsp:spPr>
        <a:xfrm>
          <a:off x="6767992" y="564959"/>
          <a:ext cx="1840983" cy="561275"/>
        </a:xfrm>
        <a:prstGeom prst="rect">
          <a:avLst/>
        </a:prstGeom>
        <a:solidFill>
          <a:schemeClr val="accent4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 dirty="0"/>
            <a:t>Critères de localisation</a:t>
          </a:r>
        </a:p>
      </dsp:txBody>
      <dsp:txXfrm>
        <a:off x="6767992" y="564959"/>
        <a:ext cx="1840983" cy="561275"/>
      </dsp:txXfrm>
    </dsp:sp>
    <dsp:sp modelId="{BC556FF5-ED96-4A7F-A291-53ABA6BEBB84}">
      <dsp:nvSpPr>
        <dsp:cNvPr id="0" name=""/>
        <dsp:cNvSpPr/>
      </dsp:nvSpPr>
      <dsp:spPr>
        <a:xfrm>
          <a:off x="6767992" y="1303368"/>
          <a:ext cx="1840983" cy="561275"/>
        </a:xfrm>
        <a:prstGeom prst="rect">
          <a:avLst/>
        </a:prstGeom>
        <a:solidFill>
          <a:schemeClr val="accent4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 dirty="0"/>
            <a:t>Principes de qualité</a:t>
          </a:r>
        </a:p>
      </dsp:txBody>
      <dsp:txXfrm>
        <a:off x="6767992" y="1303368"/>
        <a:ext cx="1840983" cy="561275"/>
      </dsp:txXfrm>
    </dsp:sp>
    <dsp:sp modelId="{65DDCF0D-2641-4F5D-B078-FA451289FD22}">
      <dsp:nvSpPr>
        <dsp:cNvPr id="0" name=""/>
        <dsp:cNvSpPr/>
      </dsp:nvSpPr>
      <dsp:spPr>
        <a:xfrm>
          <a:off x="5866223" y="2523600"/>
          <a:ext cx="466597" cy="561275"/>
        </a:xfrm>
        <a:prstGeom prst="rect">
          <a:avLst/>
        </a:prstGeom>
        <a:solidFill>
          <a:schemeClr val="bg1">
            <a:alpha val="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600" kern="1200" dirty="0">
              <a:solidFill>
                <a:schemeClr val="tx1"/>
              </a:solidFill>
            </a:rPr>
            <a:t>non</a:t>
          </a:r>
        </a:p>
      </dsp:txBody>
      <dsp:txXfrm>
        <a:off x="5866223" y="2523600"/>
        <a:ext cx="466597" cy="561275"/>
      </dsp:txXfrm>
    </dsp:sp>
    <dsp:sp modelId="{77AA3C4A-2B68-4174-A782-5248F96DF4DE}">
      <dsp:nvSpPr>
        <dsp:cNvPr id="0" name=""/>
        <dsp:cNvSpPr/>
      </dsp:nvSpPr>
      <dsp:spPr>
        <a:xfrm>
          <a:off x="6767992" y="2372401"/>
          <a:ext cx="1840983" cy="863999"/>
        </a:xfrm>
        <a:prstGeom prst="rect">
          <a:avLst/>
        </a:prstGeom>
        <a:solidFill>
          <a:schemeClr val="accent4">
            <a:alpha val="3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800" kern="1200" dirty="0"/>
            <a:t>Plan d’aménagement local</a:t>
          </a:r>
        </a:p>
      </dsp:txBody>
      <dsp:txXfrm>
        <a:off x="6767992" y="2372401"/>
        <a:ext cx="1840983" cy="8639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EFC843-19D0-4102-AAB1-7CF052EDFADF}" type="datetimeFigureOut">
              <a:rPr lang="fr-CH" smtClean="0"/>
              <a:t>30.08.2017</a:t>
            </a:fld>
            <a:endParaRPr lang="fr-CH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C0F806-A7B5-4B55-9C83-3D2873332843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2050779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CH" altLang="fr-FR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fr-CH" altLang="fr-FR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altLang="fr-FR"/>
              <a:t>Cliquez pour modifier les styles du texte du masque</a:t>
            </a:r>
          </a:p>
          <a:p>
            <a:pPr lvl="1"/>
            <a:r>
              <a:rPr lang="fr-CH" altLang="fr-FR"/>
              <a:t>Deuxième niveau</a:t>
            </a:r>
          </a:p>
          <a:p>
            <a:pPr lvl="2"/>
            <a:r>
              <a:rPr lang="fr-CH" altLang="fr-FR"/>
              <a:t>Troisième niveau</a:t>
            </a:r>
          </a:p>
          <a:p>
            <a:pPr lvl="3"/>
            <a:r>
              <a:rPr lang="fr-CH" altLang="fr-FR"/>
              <a:t>Quatrième niveau</a:t>
            </a:r>
          </a:p>
          <a:p>
            <a:pPr lvl="4"/>
            <a:r>
              <a:rPr lang="fr-CH" altLang="fr-FR"/>
              <a:t>Cinquième niveau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fr-CH" altLang="fr-FR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4C146F2-CA8F-4D9E-A332-EECACD0818FD}" type="slidenum">
              <a:rPr lang="fr-CH" altLang="fr-FR"/>
              <a:pPr/>
              <a:t>‹N°›</a:t>
            </a:fld>
            <a:endParaRPr lang="fr-CH" altLang="fr-FR"/>
          </a:p>
        </p:txBody>
      </p:sp>
    </p:spTree>
    <p:extLst>
      <p:ext uri="{BB962C8B-B14F-4D97-AF65-F5344CB8AC3E}">
        <p14:creationId xmlns:p14="http://schemas.microsoft.com/office/powerpoint/2010/main" val="120860033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9410445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Surface d’au moins 1 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Desserte TP satisfaisante à bonne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Valorisation pour accueillir prioritairement de l’habitat, des commerces ou des bureaux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Densité élevée et de qualité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476767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Surface d’au moins 1 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Desserte TP satisfaisante à bonne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Valorisation pour accueillir prioritairement de l’habitat, des commerces ou des bureaux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Densité élevée et de qualité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161537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Surface d’au moins 1 ha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Desserte TP satisfaisante à bonne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Valorisation pour accueillir prioritairement de l’habitat, des commerces ou des bureaux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Densité élevée et de qualité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13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753135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Projet-pilote 2009-2012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Max CHF 40’000 (communes CHF 25’000 / Canton 15’000)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21 bâtiments réhabilités ou en cours de travaux (18 </a:t>
            </a:r>
            <a:r>
              <a:rPr lang="fr-CH" baseline="0" dirty="0" err="1"/>
              <a:t>P’truy</a:t>
            </a:r>
            <a:r>
              <a:rPr lang="fr-CH" baseline="0" dirty="0"/>
              <a:t>, 3 </a:t>
            </a:r>
            <a:r>
              <a:rPr lang="fr-CH" baseline="0" dirty="0" err="1"/>
              <a:t>Fontenais</a:t>
            </a:r>
            <a:r>
              <a:rPr lang="fr-CH" baseline="0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68 nouveaux appartements qui diversifient l’offre (51 </a:t>
            </a:r>
            <a:r>
              <a:rPr lang="fr-CH" baseline="0" dirty="0" err="1"/>
              <a:t>P’truy</a:t>
            </a:r>
            <a:r>
              <a:rPr lang="fr-CH" baseline="0" dirty="0"/>
              <a:t>, 17 </a:t>
            </a:r>
            <a:r>
              <a:rPr lang="fr-CH" baseline="0" dirty="0" err="1"/>
              <a:t>Fontenais</a:t>
            </a:r>
            <a:r>
              <a:rPr lang="fr-CH" baseline="0" dirty="0"/>
              <a:t>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CHF 13 </a:t>
            </a:r>
            <a:r>
              <a:rPr lang="fr-CH" baseline="0" dirty="0" err="1"/>
              <a:t>mio</a:t>
            </a:r>
            <a:r>
              <a:rPr lang="fr-CH" baseline="0" dirty="0"/>
              <a:t> investissements privés / CHF 200’000.- soutien canton / CHF 320’000.- soutien communes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aseline="0" dirty="0"/>
              <a:t>Efficacité de la mesure si couplée avec réduction des </a:t>
            </a:r>
            <a:r>
              <a:rPr lang="fr-CH" baseline="0" dirty="0" err="1"/>
              <a:t>zàb</a:t>
            </a:r>
            <a:r>
              <a:rPr lang="fr-CH" baseline="0" dirty="0"/>
              <a:t> surdimensionnées en périphérie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14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1594646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Prise en compte dans le potentiel de la </a:t>
            </a:r>
            <a:r>
              <a:rPr lang="fr-CH" baseline="0" dirty="0" err="1"/>
              <a:t>zàb</a:t>
            </a:r>
            <a:endParaRPr lang="fr-CH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Inventaire en cours de mise à jour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Valoriser en priorité les friches disposant d’un grand potentiel et situées proches des centres et des TP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Financement : Fonds 5 LAT + </a:t>
            </a:r>
            <a:r>
              <a:rPr lang="fr-CH" baseline="0" dirty="0" err="1"/>
              <a:t>OSites</a:t>
            </a:r>
            <a:endParaRPr lang="fr-CH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15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454416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16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8597192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1</a:t>
            </a:r>
            <a:r>
              <a:rPr lang="fr-CH" baseline="30000" dirty="0"/>
              <a:t>er</a:t>
            </a:r>
            <a:r>
              <a:rPr lang="fr-CH" baseline="0" dirty="0"/>
              <a:t> janvier 2016 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487 ha en zone d’activités (11% </a:t>
            </a:r>
            <a:r>
              <a:rPr lang="fr-CH" baseline="0" dirty="0" err="1"/>
              <a:t>zàb</a:t>
            </a:r>
            <a:r>
              <a:rPr lang="fr-CH" baseline="0" dirty="0"/>
              <a:t> – niveau CH = 14%)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103 ha libre (20% - niveau CH = 40%)  ;  2/3 libre (68 ha) Zone A communale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aseline="0" dirty="0"/>
              <a:t>Entre 2007-2016 : 53 ha construits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Moyenne de 6 ha par année (différences notables : 2ha à 10ha)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Globalement réserves correspondent aux besoins des 15 prochaines années…mais qualitativement !!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aseline="0" dirty="0"/>
              <a:t>Complémentarité = AIC densité (0.60), 20 EPT, 1 emploi par 130m2 (surface totale parcelle)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aseline="0" dirty="0"/>
              <a:t>AIC : ZAM, </a:t>
            </a:r>
            <a:r>
              <a:rPr lang="fr-CH" baseline="0" dirty="0" err="1"/>
              <a:t>Innodel</a:t>
            </a:r>
            <a:r>
              <a:rPr lang="fr-CH" baseline="0" dirty="0"/>
              <a:t> (labellisées) / </a:t>
            </a:r>
            <a:r>
              <a:rPr lang="fr-CH" baseline="0" dirty="0" err="1"/>
              <a:t>Communance</a:t>
            </a:r>
            <a:r>
              <a:rPr lang="fr-CH" baseline="0" dirty="0"/>
              <a:t>-Sud, SEDRAC </a:t>
            </a:r>
            <a:r>
              <a:rPr lang="fr-CH" baseline="0" dirty="0" err="1"/>
              <a:t>Courgenay+Boncourt</a:t>
            </a:r>
            <a:r>
              <a:rPr lang="fr-CH" baseline="0" dirty="0"/>
              <a:t> / Franches-Montagnes, AGGLOD Territoire de confluence</a:t>
            </a:r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aseline="0" dirty="0"/>
              <a:t>Swatch (1.5), </a:t>
            </a:r>
            <a:r>
              <a:rPr lang="fr-CH" baseline="0" dirty="0" err="1"/>
              <a:t>Donze</a:t>
            </a:r>
            <a:r>
              <a:rPr lang="fr-CH" baseline="0" dirty="0"/>
              <a:t>-Baume (0.56), </a:t>
            </a:r>
            <a:r>
              <a:rPr lang="fr-CH" baseline="0" dirty="0" err="1"/>
              <a:t>Detech</a:t>
            </a:r>
            <a:r>
              <a:rPr lang="fr-CH" baseline="0" dirty="0"/>
              <a:t> ou </a:t>
            </a:r>
            <a:r>
              <a:rPr lang="fr-CH" baseline="0" dirty="0" err="1"/>
              <a:t>Easydec</a:t>
            </a:r>
            <a:r>
              <a:rPr lang="fr-CH" baseline="0" dirty="0"/>
              <a:t> (0.54), </a:t>
            </a:r>
            <a:r>
              <a:rPr lang="fr-CH" baseline="0" dirty="0" err="1"/>
              <a:t>Joray</a:t>
            </a:r>
            <a:r>
              <a:rPr lang="fr-CH" baseline="0" dirty="0"/>
              <a:t> &amp; Wyss (0.67), </a:t>
            </a:r>
            <a:r>
              <a:rPr lang="fr-CH" baseline="0" dirty="0" err="1"/>
              <a:t>Fraporlux</a:t>
            </a:r>
            <a:r>
              <a:rPr lang="fr-CH" baseline="0" dirty="0"/>
              <a:t> (0.48), Tag </a:t>
            </a:r>
            <a:r>
              <a:rPr lang="fr-CH" baseline="0" dirty="0" err="1"/>
              <a:t>Heuer</a:t>
            </a:r>
            <a:r>
              <a:rPr lang="fr-CH" baseline="0" dirty="0"/>
              <a:t> (0.40), </a:t>
            </a:r>
            <a:r>
              <a:rPr lang="fr-CH" baseline="0" dirty="0" err="1"/>
              <a:t>Sonceboz</a:t>
            </a:r>
            <a:r>
              <a:rPr lang="fr-CH" baseline="0" dirty="0"/>
              <a:t> (0.30),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17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8705266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18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2593165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19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649888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Inspiration : plan directeur cantonal BE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baseline="0" dirty="0"/>
              <a:t>Compensation n’est plus exigée en raison de l’actualisation de l’inventaire SDA. Marge substantielle par rapport au quota fixé par le PS SDA (15’000 ha -&gt; env. 16’000ha)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H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20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2914755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3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6008774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Art. 8 alinéa 2 LAT !!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dirty="0"/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baseline="0" dirty="0"/>
              <a:t>Manque dans le </a:t>
            </a:r>
            <a:r>
              <a:rPr lang="fr-CH" baseline="0" dirty="0" err="1"/>
              <a:t>PDCn</a:t>
            </a:r>
            <a:r>
              <a:rPr lang="fr-CH" baseline="0" dirty="0"/>
              <a:t> actuel. Nécessaire pour anticiper les besoins et orienter idéalement ces projets. Eviter le cas de l’</a:t>
            </a:r>
            <a:r>
              <a:rPr lang="fr-CH" baseline="0" dirty="0" err="1"/>
              <a:t>hotel</a:t>
            </a:r>
            <a:r>
              <a:rPr lang="fr-CH" baseline="0" dirty="0"/>
              <a:t> des Murs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21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5252604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Fort impact : forte</a:t>
            </a:r>
            <a:r>
              <a:rPr lang="fr-CH" baseline="0" dirty="0"/>
              <a:t> consommation d’espaces, intérêts divergents, influence significative sur l’occupation du territoire, génération de beaucoup de trafic, perte importante en surface agricole, grave atteinte à l’environnement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Critères de localisation: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Proximité d’un potentiel existant ou d’un pôle régional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Recherche d’effet de synergie avec équipements existants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Accessibilité en TP + TIM (trafic maitrisable dans les localités) + Mobilité douce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Evite les emprises sur les périmètres environnementaux, paysagers et agricoles</a:t>
            </a:r>
          </a:p>
          <a:p>
            <a:pPr marL="457200" lvl="1" indent="0">
              <a:buFont typeface="Arial" panose="020B0604020202020204" pitchFamily="34" charset="0"/>
              <a:buNone/>
            </a:pPr>
            <a:endParaRPr lang="fr-CH" baseline="0" dirty="0"/>
          </a:p>
          <a:p>
            <a:pPr marL="171450" lvl="0" indent="-171450">
              <a:buFont typeface="Arial" panose="020B0604020202020204" pitchFamily="34" charset="0"/>
              <a:buChar char="•"/>
            </a:pPr>
            <a:r>
              <a:rPr lang="fr-CH" baseline="0" dirty="0"/>
              <a:t>Principes de qualité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 err="1"/>
              <a:t>Minergie</a:t>
            </a:r>
            <a:r>
              <a:rPr lang="fr-CH" baseline="0" dirty="0"/>
              <a:t> + matériaux locaux + savoir-faire local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Énergies renouvelables + Gestion durable des déchets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Plan de mobilité + stationnement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Intégration architecturale et paysagère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Sensibilisation des visiteurs à l’environnement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22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5460871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Art. 15 alinéa</a:t>
            </a:r>
            <a:r>
              <a:rPr lang="fr-CH" baseline="0" dirty="0"/>
              <a:t> 3 LAT</a:t>
            </a:r>
            <a:endParaRPr lang="fr-CH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dirty="0"/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baseline="0" dirty="0"/>
              <a:t>«Suite» des microrégions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23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417170537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Echelle communale n’est plus adaptée aux défis actuels : territoires fonctionnels, mobilité, finances publiques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PDR pôles régionaux répartissent les perspectives démographiques et économiques</a:t>
            </a:r>
            <a:br>
              <a:rPr lang="fr-CH" baseline="0" dirty="0"/>
            </a:br>
            <a:r>
              <a:rPr lang="fr-CH" baseline="0" dirty="0"/>
              <a:t>Puis reprises dans les PAL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Périmètre de collaboration évolutif en fonction des thématiques abordées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Professionnalisme 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24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38653438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25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90478544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26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98053809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Délai initial (31 août) prolongé suite à la</a:t>
            </a:r>
            <a:r>
              <a:rPr lang="fr-CH" baseline="0" dirty="0"/>
              <a:t> demande de l’AJC</a:t>
            </a:r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27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019225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CH" dirty="0"/>
              <a:t>POP</a:t>
            </a:r>
            <a:r>
              <a:rPr lang="fr-CH" baseline="0" dirty="0"/>
              <a:t> : tendance des 5 dernières années avec un léger rééquilibrage (</a:t>
            </a:r>
            <a:r>
              <a:rPr lang="fr-CH" b="1" baseline="0" dirty="0"/>
              <a:t>reprise CDDT</a:t>
            </a:r>
            <a:r>
              <a:rPr lang="fr-CH" baseline="0" dirty="0"/>
              <a:t>)</a:t>
            </a:r>
          </a:p>
          <a:p>
            <a:r>
              <a:rPr lang="fr-CH" baseline="0" dirty="0"/>
              <a:t>EPT :  tendance des 10 dernières années</a:t>
            </a:r>
            <a:endParaRPr lang="fr-CH" dirty="0"/>
          </a:p>
          <a:p>
            <a:endParaRPr lang="fr-CH" baseline="0" dirty="0"/>
          </a:p>
          <a:p>
            <a:r>
              <a:rPr lang="fr-CH" baseline="0" dirty="0"/>
              <a:t>POP Pôles industriels relais : 450 Haute-Sorne, 80 Les Bois, 50 Boécourt, 20 Boncourt</a:t>
            </a:r>
          </a:p>
          <a:p>
            <a:pPr marL="171450" indent="-171450">
              <a:buFontTx/>
              <a:buChar char="-"/>
            </a:pPr>
            <a:endParaRPr lang="fr-CH" baseline="0" dirty="0"/>
          </a:p>
          <a:p>
            <a:pPr marL="0" indent="0">
              <a:buFontTx/>
              <a:buNone/>
            </a:pPr>
            <a:r>
              <a:rPr lang="fr-CH" baseline="0" dirty="0"/>
              <a:t>Répartition précise entre les communes à réaliser dans les planifications régionales, notamment dans les PDR des pôles régionaux. Travail en cours dans le RO </a:t>
            </a:r>
            <a:r>
              <a:rPr lang="fr-CH" baseline="0" dirty="0">
                <a:sym typeface="Wingdings" panose="05000000000000000000" pitchFamily="2" charset="2"/>
              </a:rPr>
              <a:t> directive</a:t>
            </a:r>
            <a:endParaRPr lang="fr-CH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4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11344269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dirty="0"/>
              <a:t>TCU</a:t>
            </a:r>
            <a:r>
              <a:rPr lang="fr-CH" baseline="0" dirty="0"/>
              <a:t> = </a:t>
            </a:r>
            <a:r>
              <a:rPr lang="fr-CH" dirty="0"/>
              <a:t>directives</a:t>
            </a:r>
            <a:r>
              <a:rPr lang="fr-CH" baseline="0" dirty="0"/>
              <a:t> fédérales sur les zones à bâtir (valeurs médianes des communes)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Réduction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Restitution à la zone agricole/Zone verte/Disparition à terme ZMA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Restitution prioritaire à la ZA des </a:t>
            </a:r>
            <a:r>
              <a:rPr lang="fr-CH" baseline="0" dirty="0" err="1"/>
              <a:t>zàb</a:t>
            </a:r>
            <a:r>
              <a:rPr lang="fr-CH" baseline="0" dirty="0"/>
              <a:t> disposant d’une mauvaise accessibilité par les TP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fr-CH" baseline="0" dirty="0"/>
              <a:t>Différents outils à disposition (zones réservées, études de base, etc.)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fr-CH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Délai : Lien également avec l’éventuel adhésion à l’AIHC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5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751398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6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835681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Droit d’</a:t>
            </a:r>
            <a:r>
              <a:rPr lang="fr-CH" baseline="0" dirty="0" err="1"/>
              <a:t>emption</a:t>
            </a:r>
            <a:r>
              <a:rPr lang="fr-CH" baseline="0" dirty="0"/>
              <a:t> légal (art. 45b LCAT) et contractuel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Plan spécial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Remembrement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Préserver les espaces de détente/publics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7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6566511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fr-CH" altLang="fr-FR" sz="1200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rPr>
              <a:t>Densification des secteurs bénéficiant d’une bonne desserte en transports publics, notamment autour des gares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fr-CH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8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3829702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H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9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35986221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Définition nouvelle (existante </a:t>
            </a:r>
            <a:r>
              <a:rPr lang="fr-CH" baseline="0" dirty="0" err="1"/>
              <a:t>PDCn</a:t>
            </a:r>
            <a:r>
              <a:rPr lang="fr-CH" baseline="0" dirty="0"/>
              <a:t> Vaud)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Favoriser le lien social et les échanges, les animations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Diversité de fonctions et d’activités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r-CH" baseline="0" dirty="0"/>
              <a:t>Définition au niveau de la planification directrice régionale ou communale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F7C116-2EDD-4751-BED7-934A15C1770A}" type="slidenum">
              <a:rPr lang="fr-FR" altLang="fr-FR" smtClean="0"/>
              <a:pPr>
                <a:defRPr/>
              </a:pPr>
              <a:t>10</a:t>
            </a:fld>
            <a:endParaRPr lang="fr-FR" altLang="fr-FR" dirty="0"/>
          </a:p>
        </p:txBody>
      </p:sp>
    </p:spTree>
    <p:extLst>
      <p:ext uri="{BB962C8B-B14F-4D97-AF65-F5344CB8AC3E}">
        <p14:creationId xmlns:p14="http://schemas.microsoft.com/office/powerpoint/2010/main" val="2931122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161212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790417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  <a:prstGeom prst="rect">
            <a:avLst/>
          </a:prstGeo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334755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fr-FR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42A994-7B4C-4921-BFFD-34AF895FA675}" type="slidenum">
              <a:rPr lang="fr-FR" altLang="fr-FR"/>
              <a:pPr>
                <a:defRPr/>
              </a:pPr>
              <a:t>‹N°›</a:t>
            </a:fld>
            <a:endParaRPr lang="fr-FR" altLang="fr-FR" dirty="0"/>
          </a:p>
        </p:txBody>
      </p:sp>
      <p:sp>
        <p:nvSpPr>
          <p:cNvPr id="6" name="Text Box 63"/>
          <p:cNvSpPr txBox="1">
            <a:spLocks noChangeArrowheads="1"/>
          </p:cNvSpPr>
          <p:nvPr userDrawn="1"/>
        </p:nvSpPr>
        <p:spPr bwMode="auto">
          <a:xfrm>
            <a:off x="34925" y="6597650"/>
            <a:ext cx="910907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989013" algn="l"/>
                <a:tab pos="84328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fr-CH" altLang="fr-FR" sz="1000" dirty="0"/>
              <a:t>	</a:t>
            </a:r>
            <a:r>
              <a:rPr lang="fr-CH" altLang="fr-FR" sz="1000" b="1" dirty="0"/>
              <a:t>	</a:t>
            </a:r>
            <a:endParaRPr lang="fr-FR" altLang="fr-FR" sz="1000" b="1" dirty="0"/>
          </a:p>
        </p:txBody>
      </p:sp>
    </p:spTree>
    <p:extLst>
      <p:ext uri="{BB962C8B-B14F-4D97-AF65-F5344CB8AC3E}">
        <p14:creationId xmlns:p14="http://schemas.microsoft.com/office/powerpoint/2010/main" val="2276501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55973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10149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869595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97508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779683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60192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413029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fr-CH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154686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SDT_Base_bandeau_ppt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777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1.jpe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2.gif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4" Type="http://schemas.openxmlformats.org/officeDocument/2006/relationships/image" Target="../media/image28.jpeg"/><Relationship Id="rId9" Type="http://schemas.microsoft.com/office/2007/relationships/diagramDrawing" Target="../diagrams/drawing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5.xml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12" Type="http://schemas.microsoft.com/office/2007/relationships/diagramDrawing" Target="../diagrams/drawing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4.xml"/><Relationship Id="rId11" Type="http://schemas.openxmlformats.org/officeDocument/2006/relationships/diagramColors" Target="../diagrams/colors5.xml"/><Relationship Id="rId5" Type="http://schemas.openxmlformats.org/officeDocument/2006/relationships/diagramQuickStyle" Target="../diagrams/quickStyle4.xml"/><Relationship Id="rId10" Type="http://schemas.openxmlformats.org/officeDocument/2006/relationships/diagramQuickStyle" Target="../diagrams/quickStyle5.xml"/><Relationship Id="rId4" Type="http://schemas.openxmlformats.org/officeDocument/2006/relationships/diagramLayout" Target="../diagrams/layout4.xml"/><Relationship Id="rId9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/>
        </p:nvSpPr>
        <p:spPr bwMode="auto">
          <a:xfrm>
            <a:off x="611188" y="1258888"/>
            <a:ext cx="8532812" cy="454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3600" dirty="0">
                <a:solidFill>
                  <a:schemeClr val="tx2"/>
                </a:solidFill>
                <a:latin typeface="Arial Black" panose="020B0A04020102020204" pitchFamily="34" charset="0"/>
              </a:rPr>
              <a:t>PLAN DIRECTEUR CANTONAL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CH" altLang="fr-FR" sz="3600" dirty="0">
                <a:solidFill>
                  <a:schemeClr val="tx2"/>
                </a:solidFill>
                <a:latin typeface="Arial Black" panose="020B0A04020102020204" pitchFamily="34" charset="0"/>
              </a:rPr>
              <a:t>REVISION DES CHAPITRES «URBANISATION» ET «MOBILITE»</a:t>
            </a:r>
            <a:br>
              <a:rPr lang="fr-CH" altLang="fr-FR" sz="36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br>
              <a:rPr lang="fr-CH" altLang="fr-FR" sz="40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r>
              <a:rPr lang="fr-CH" altLang="fr-FR" sz="2800" dirty="0">
                <a:solidFill>
                  <a:srgbClr val="DFD9D2"/>
                </a:solidFill>
                <a:latin typeface="Arial Black" panose="020B0A04020102020204" pitchFamily="34" charset="0"/>
              </a:rPr>
              <a:t>ASSOCIATION JURASSIENNE DES COMMUNES</a:t>
            </a:r>
            <a:br>
              <a:rPr lang="fr-CH" altLang="fr-FR" sz="2800" dirty="0">
                <a:solidFill>
                  <a:srgbClr val="DFD9D2"/>
                </a:solidFill>
                <a:latin typeface="Arial Black" panose="020B0A04020102020204" pitchFamily="34" charset="0"/>
              </a:rPr>
            </a:br>
            <a:r>
              <a:rPr lang="fr-CH" altLang="fr-FR" sz="2800" dirty="0">
                <a:solidFill>
                  <a:srgbClr val="DFD9D2"/>
                </a:solidFill>
                <a:latin typeface="Arial Black" panose="020B0A04020102020204" pitchFamily="34" charset="0"/>
              </a:rPr>
              <a:t>30 AOÛT 2017</a:t>
            </a:r>
            <a:br>
              <a:rPr lang="fr-CH" altLang="fr-FR" sz="2800" dirty="0">
                <a:solidFill>
                  <a:srgbClr val="DFD9D2"/>
                </a:solidFill>
                <a:latin typeface="Arial Black" panose="020B0A04020102020204" pitchFamily="34" charset="0"/>
              </a:rPr>
            </a:br>
            <a:br>
              <a:rPr lang="fr-CH" altLang="fr-FR" sz="2800" dirty="0">
                <a:solidFill>
                  <a:srgbClr val="DFD9D2"/>
                </a:solidFill>
                <a:latin typeface="Arial Black" panose="020B0A04020102020204" pitchFamily="34" charset="0"/>
              </a:rPr>
            </a:br>
            <a:r>
              <a:rPr lang="fr-CH" altLang="fr-FR" sz="1600" dirty="0">
                <a:solidFill>
                  <a:srgbClr val="DFD9D2"/>
                </a:solidFill>
                <a:latin typeface="Arial Black" panose="020B0A04020102020204" pitchFamily="34" charset="0"/>
              </a:rPr>
              <a:t>ARNAUD MACQUAT</a:t>
            </a:r>
            <a:br>
              <a:rPr lang="fr-CH" altLang="fr-FR" sz="1600" dirty="0">
                <a:solidFill>
                  <a:srgbClr val="DFD9D2"/>
                </a:solidFill>
                <a:latin typeface="Arial Black" panose="020B0A04020102020204" pitchFamily="34" charset="0"/>
              </a:rPr>
            </a:br>
            <a:r>
              <a:rPr lang="fr-CH" altLang="fr-FR" sz="1600" dirty="0">
                <a:solidFill>
                  <a:srgbClr val="DFD9D2"/>
                </a:solidFill>
                <a:latin typeface="Arial Black" panose="020B0A04020102020204" pitchFamily="34" charset="0"/>
              </a:rPr>
              <a:t>CHEF DE LA SECTION DE L'AMENAGEMENT DU TERRITOIRE</a:t>
            </a:r>
            <a:br>
              <a:rPr lang="fr-CH" altLang="fr-FR" sz="1600" dirty="0">
                <a:solidFill>
                  <a:srgbClr val="DFD9D2"/>
                </a:solidFill>
                <a:latin typeface="Arial Black" panose="020B0A04020102020204" pitchFamily="34" charset="0"/>
              </a:rPr>
            </a:br>
            <a:r>
              <a:rPr lang="fr-CH" altLang="fr-FR" sz="1600" dirty="0">
                <a:solidFill>
                  <a:srgbClr val="DFD9D2"/>
                </a:solidFill>
                <a:latin typeface="Arial Black" panose="020B0A04020102020204" pitchFamily="34" charset="0"/>
              </a:rPr>
              <a:t>SERVICE DU DEVELOPPEMENT TERRITORIAL </a:t>
            </a:r>
            <a:br>
              <a:rPr lang="fr-CH" altLang="fr-FR" sz="1600" dirty="0">
                <a:solidFill>
                  <a:srgbClr val="DFD9D2"/>
                </a:solidFill>
                <a:latin typeface="Arial Black" panose="020B0A04020102020204" pitchFamily="34" charset="0"/>
              </a:rPr>
            </a:br>
            <a:endParaRPr lang="fr-FR" altLang="fr-FR" sz="16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Définition de périmètre(s) de centre</a:t>
            </a:r>
            <a:endParaRPr lang="fr-CH" altLang="fr-FR" sz="2000" b="1" dirty="0">
              <a:latin typeface="Arial Black" panose="020B0A040201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U.02</a:t>
            </a:r>
          </a:p>
        </p:txBody>
      </p:sp>
      <p:graphicFrame>
        <p:nvGraphicFramePr>
          <p:cNvPr id="4" name="Diagramme 3"/>
          <p:cNvGraphicFramePr/>
          <p:nvPr>
            <p:extLst>
              <p:ext uri="{D42A27DB-BD31-4B8C-83A1-F6EECF244321}">
                <p14:modId xmlns:p14="http://schemas.microsoft.com/office/powerpoint/2010/main" val="593422855"/>
              </p:ext>
            </p:extLst>
          </p:nvPr>
        </p:nvGraphicFramePr>
        <p:xfrm>
          <a:off x="299740" y="2420888"/>
          <a:ext cx="72965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3" name="Groupe 12"/>
          <p:cNvGrpSpPr/>
          <p:nvPr/>
        </p:nvGrpSpPr>
        <p:grpSpPr>
          <a:xfrm>
            <a:off x="6444208" y="3501008"/>
            <a:ext cx="2557459" cy="1900214"/>
            <a:chOff x="6444208" y="3501008"/>
            <a:chExt cx="2557459" cy="1900214"/>
          </a:xfrm>
        </p:grpSpPr>
        <p:grpSp>
          <p:nvGrpSpPr>
            <p:cNvPr id="12" name="Groupe 11"/>
            <p:cNvGrpSpPr/>
            <p:nvPr/>
          </p:nvGrpSpPr>
          <p:grpSpPr>
            <a:xfrm>
              <a:off x="7938347" y="3501008"/>
              <a:ext cx="1063320" cy="1900214"/>
              <a:chOff x="7938347" y="3501008"/>
              <a:chExt cx="1063320" cy="1900214"/>
            </a:xfrm>
          </p:grpSpPr>
          <p:sp>
            <p:nvSpPr>
              <p:cNvPr id="6" name="Ellipse 5"/>
              <p:cNvSpPr/>
              <p:nvPr/>
            </p:nvSpPr>
            <p:spPr>
              <a:xfrm>
                <a:off x="7992327" y="3501008"/>
                <a:ext cx="955361" cy="955361"/>
              </a:xfrm>
              <a:prstGeom prst="ellipse">
                <a:avLst/>
              </a:prstGeom>
              <a:blipFill>
                <a:blip r:embed="rId8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4000" b="-4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3" name="ZoneTexte 2"/>
              <p:cNvSpPr txBox="1"/>
              <p:nvPr/>
            </p:nvSpPr>
            <p:spPr>
              <a:xfrm>
                <a:off x="7938347" y="4477892"/>
                <a:ext cx="10633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b="1" dirty="0"/>
                  <a:t>IUS min</a:t>
                </a:r>
              </a:p>
              <a:p>
                <a:pPr algn="ctr"/>
                <a:r>
                  <a:rPr lang="fr-CH" b="1" dirty="0"/>
                  <a:t>CMH</a:t>
                </a:r>
              </a:p>
              <a:p>
                <a:pPr algn="ctr"/>
                <a:r>
                  <a:rPr lang="fr-CH" b="1" dirty="0"/>
                  <a:t>0.50</a:t>
                </a:r>
              </a:p>
            </p:txBody>
          </p:sp>
        </p:grpSp>
        <p:sp>
          <p:nvSpPr>
            <p:cNvPr id="9" name="Flèche droite 8"/>
            <p:cNvSpPr/>
            <p:nvPr/>
          </p:nvSpPr>
          <p:spPr>
            <a:xfrm>
              <a:off x="6444208" y="3935568"/>
              <a:ext cx="1548117" cy="1031094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259484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Identification de secteurs stratégiques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U.02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" t="15458" r="3538" b="15458"/>
          <a:stretch/>
        </p:blipFill>
        <p:spPr>
          <a:xfrm>
            <a:off x="411584" y="4660078"/>
            <a:ext cx="3960385" cy="208088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5461" r="3548" b="15461"/>
          <a:stretch/>
        </p:blipFill>
        <p:spPr>
          <a:xfrm>
            <a:off x="4573809" y="2339768"/>
            <a:ext cx="3958631" cy="2080881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t="15461" r="3547" b="15461"/>
          <a:stretch/>
        </p:blipFill>
        <p:spPr>
          <a:xfrm>
            <a:off x="411584" y="2339768"/>
            <a:ext cx="3958631" cy="2080881"/>
          </a:xfrm>
          <a:prstGeom prst="rect">
            <a:avLst/>
          </a:prstGeom>
        </p:spPr>
      </p:pic>
      <p:grpSp>
        <p:nvGrpSpPr>
          <p:cNvPr id="19" name="Groupe 18"/>
          <p:cNvGrpSpPr/>
          <p:nvPr/>
        </p:nvGrpSpPr>
        <p:grpSpPr>
          <a:xfrm>
            <a:off x="5274394" y="4657646"/>
            <a:ext cx="2557459" cy="1900214"/>
            <a:chOff x="6444208" y="3501008"/>
            <a:chExt cx="2557459" cy="1900214"/>
          </a:xfrm>
        </p:grpSpPr>
        <p:grpSp>
          <p:nvGrpSpPr>
            <p:cNvPr id="20" name="Groupe 19"/>
            <p:cNvGrpSpPr/>
            <p:nvPr/>
          </p:nvGrpSpPr>
          <p:grpSpPr>
            <a:xfrm>
              <a:off x="7938347" y="3501008"/>
              <a:ext cx="1063320" cy="1900214"/>
              <a:chOff x="7938347" y="3501008"/>
              <a:chExt cx="1063320" cy="1900214"/>
            </a:xfrm>
          </p:grpSpPr>
          <p:sp>
            <p:nvSpPr>
              <p:cNvPr id="22" name="Ellipse 21"/>
              <p:cNvSpPr/>
              <p:nvPr/>
            </p:nvSpPr>
            <p:spPr>
              <a:xfrm>
                <a:off x="7992327" y="3501008"/>
                <a:ext cx="955361" cy="955361"/>
              </a:xfrm>
              <a:prstGeom prst="ellipse">
                <a:avLst/>
              </a:prstGeom>
              <a:blipFill>
                <a:blip r:embed="rId6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4000" b="-4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ZoneTexte 22"/>
              <p:cNvSpPr txBox="1"/>
              <p:nvPr/>
            </p:nvSpPr>
            <p:spPr>
              <a:xfrm>
                <a:off x="7938347" y="4477892"/>
                <a:ext cx="10633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b="1" dirty="0"/>
                  <a:t>IUS min</a:t>
                </a:r>
              </a:p>
              <a:p>
                <a:pPr algn="ctr"/>
                <a:r>
                  <a:rPr lang="fr-CH" b="1" dirty="0"/>
                  <a:t>CMH</a:t>
                </a:r>
              </a:p>
              <a:p>
                <a:pPr algn="ctr"/>
                <a:r>
                  <a:rPr lang="fr-CH" b="1" dirty="0"/>
                  <a:t>0.70</a:t>
                </a:r>
              </a:p>
            </p:txBody>
          </p:sp>
        </p:grpSp>
        <p:sp>
          <p:nvSpPr>
            <p:cNvPr id="21" name="Flèche droite 20"/>
            <p:cNvSpPr/>
            <p:nvPr/>
          </p:nvSpPr>
          <p:spPr>
            <a:xfrm>
              <a:off x="6444208" y="3935568"/>
              <a:ext cx="1548117" cy="1031094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7" name="Ellipse 26"/>
          <p:cNvSpPr/>
          <p:nvPr/>
        </p:nvSpPr>
        <p:spPr>
          <a:xfrm>
            <a:off x="2051720" y="2852935"/>
            <a:ext cx="792088" cy="1537337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8" name="Ellipse 27"/>
          <p:cNvSpPr/>
          <p:nvPr/>
        </p:nvSpPr>
        <p:spPr>
          <a:xfrm rot="3902264">
            <a:off x="6038225" y="3032041"/>
            <a:ext cx="484684" cy="1160780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9" name="Ellipse 28"/>
          <p:cNvSpPr/>
          <p:nvPr/>
        </p:nvSpPr>
        <p:spPr>
          <a:xfrm rot="4610537">
            <a:off x="1374650" y="4115439"/>
            <a:ext cx="1391553" cy="2880165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4" name="ZoneTexte 23"/>
          <p:cNvSpPr txBox="1"/>
          <p:nvPr/>
        </p:nvSpPr>
        <p:spPr>
          <a:xfrm>
            <a:off x="3218087" y="2339768"/>
            <a:ext cx="1152128" cy="276999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COURROUX</a:t>
            </a:r>
          </a:p>
        </p:txBody>
      </p:sp>
      <p:sp>
        <p:nvSpPr>
          <p:cNvPr id="25" name="ZoneTexte 24"/>
          <p:cNvSpPr txBox="1"/>
          <p:nvPr/>
        </p:nvSpPr>
        <p:spPr>
          <a:xfrm>
            <a:off x="7176718" y="2339768"/>
            <a:ext cx="1360554" cy="276999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COURTETELLE</a:t>
            </a:r>
          </a:p>
        </p:txBody>
      </p:sp>
      <p:sp>
        <p:nvSpPr>
          <p:cNvPr id="26" name="ZoneTexte 25"/>
          <p:cNvSpPr txBox="1"/>
          <p:nvPr/>
        </p:nvSpPr>
        <p:spPr>
          <a:xfrm>
            <a:off x="3219841" y="4660078"/>
            <a:ext cx="1152128" cy="276999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DELEMONT</a:t>
            </a:r>
          </a:p>
        </p:txBody>
      </p:sp>
    </p:spTree>
    <p:extLst>
      <p:ext uri="{BB962C8B-B14F-4D97-AF65-F5344CB8AC3E}">
        <p14:creationId xmlns:p14="http://schemas.microsoft.com/office/powerpoint/2010/main" val="2013809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5461" r="3548" b="15461"/>
          <a:stretch/>
        </p:blipFill>
        <p:spPr>
          <a:xfrm>
            <a:off x="411741" y="4660159"/>
            <a:ext cx="3958474" cy="208080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5461" r="3548" b="15461"/>
          <a:stretch/>
        </p:blipFill>
        <p:spPr>
          <a:xfrm>
            <a:off x="4573966" y="2339257"/>
            <a:ext cx="3958474" cy="208080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7" t="15461" r="3547" b="15461"/>
          <a:stretch/>
        </p:blipFill>
        <p:spPr>
          <a:xfrm>
            <a:off x="411741" y="2339849"/>
            <a:ext cx="3958474" cy="20808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Identification de secteurs stratégiques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U.02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5274394" y="4660078"/>
            <a:ext cx="2557459" cy="1900214"/>
            <a:chOff x="6444208" y="3501008"/>
            <a:chExt cx="2557459" cy="1900214"/>
          </a:xfrm>
        </p:grpSpPr>
        <p:grpSp>
          <p:nvGrpSpPr>
            <p:cNvPr id="17" name="Groupe 16"/>
            <p:cNvGrpSpPr/>
            <p:nvPr/>
          </p:nvGrpSpPr>
          <p:grpSpPr>
            <a:xfrm>
              <a:off x="7938347" y="3501008"/>
              <a:ext cx="1063320" cy="1900214"/>
              <a:chOff x="7938347" y="3501008"/>
              <a:chExt cx="1063320" cy="1900214"/>
            </a:xfrm>
          </p:grpSpPr>
          <p:sp>
            <p:nvSpPr>
              <p:cNvPr id="19" name="Ellipse 18"/>
              <p:cNvSpPr/>
              <p:nvPr/>
            </p:nvSpPr>
            <p:spPr>
              <a:xfrm>
                <a:off x="7992327" y="3501008"/>
                <a:ext cx="955361" cy="955361"/>
              </a:xfrm>
              <a:prstGeom prst="ellipse">
                <a:avLst/>
              </a:prstGeom>
              <a:blipFill>
                <a:blip r:embed="rId6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4000" b="-4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0" name="ZoneTexte 19"/>
              <p:cNvSpPr txBox="1"/>
              <p:nvPr/>
            </p:nvSpPr>
            <p:spPr>
              <a:xfrm>
                <a:off x="7938347" y="4477892"/>
                <a:ext cx="10633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b="1" dirty="0"/>
                  <a:t>IUS min</a:t>
                </a:r>
              </a:p>
              <a:p>
                <a:pPr algn="ctr"/>
                <a:r>
                  <a:rPr lang="fr-CH" b="1" dirty="0"/>
                  <a:t>CMH</a:t>
                </a:r>
              </a:p>
              <a:p>
                <a:pPr algn="ctr"/>
                <a:r>
                  <a:rPr lang="fr-CH" b="1" dirty="0"/>
                  <a:t>0.70</a:t>
                </a:r>
              </a:p>
            </p:txBody>
          </p:sp>
        </p:grpSp>
        <p:sp>
          <p:nvSpPr>
            <p:cNvPr id="18" name="Flèche droite 17"/>
            <p:cNvSpPr/>
            <p:nvPr/>
          </p:nvSpPr>
          <p:spPr>
            <a:xfrm>
              <a:off x="6444208" y="3935568"/>
              <a:ext cx="1548117" cy="1031094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4" name="Ellipse 23"/>
          <p:cNvSpPr/>
          <p:nvPr/>
        </p:nvSpPr>
        <p:spPr>
          <a:xfrm rot="5153650">
            <a:off x="1906958" y="1690658"/>
            <a:ext cx="1041972" cy="278048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1" name="ZoneTexte 20"/>
          <p:cNvSpPr txBox="1"/>
          <p:nvPr/>
        </p:nvSpPr>
        <p:spPr>
          <a:xfrm>
            <a:off x="2987824" y="2339768"/>
            <a:ext cx="1382391" cy="276999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PORRENTRUY</a:t>
            </a:r>
          </a:p>
        </p:txBody>
      </p:sp>
      <p:sp>
        <p:nvSpPr>
          <p:cNvPr id="22" name="ZoneTexte 21"/>
          <p:cNvSpPr txBox="1"/>
          <p:nvPr/>
        </p:nvSpPr>
        <p:spPr>
          <a:xfrm>
            <a:off x="3722143" y="4660159"/>
            <a:ext cx="648072" cy="276999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ALLE</a:t>
            </a:r>
          </a:p>
        </p:txBody>
      </p:sp>
      <p:sp>
        <p:nvSpPr>
          <p:cNvPr id="23" name="ZoneTexte 22"/>
          <p:cNvSpPr txBox="1"/>
          <p:nvPr/>
        </p:nvSpPr>
        <p:spPr>
          <a:xfrm>
            <a:off x="7150049" y="2339257"/>
            <a:ext cx="1382391" cy="276999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COURGENAY</a:t>
            </a:r>
          </a:p>
        </p:txBody>
      </p:sp>
      <p:sp>
        <p:nvSpPr>
          <p:cNvPr id="25" name="Ellipse 24"/>
          <p:cNvSpPr/>
          <p:nvPr/>
        </p:nvSpPr>
        <p:spPr>
          <a:xfrm>
            <a:off x="5508392" y="2983612"/>
            <a:ext cx="1080120" cy="792089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6" name="Ellipse 25"/>
          <p:cNvSpPr/>
          <p:nvPr/>
        </p:nvSpPr>
        <p:spPr>
          <a:xfrm rot="19989266">
            <a:off x="2061371" y="5550800"/>
            <a:ext cx="1060818" cy="614822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268868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5461" r="3548" b="15461"/>
          <a:stretch/>
        </p:blipFill>
        <p:spPr>
          <a:xfrm>
            <a:off x="4573966" y="2349350"/>
            <a:ext cx="3960000" cy="2081602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8" t="15461" r="3548" b="15461"/>
          <a:stretch/>
        </p:blipFill>
        <p:spPr>
          <a:xfrm>
            <a:off x="411741" y="2344773"/>
            <a:ext cx="3958474" cy="2080800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Identification de secteurs stratégiques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U.02</a:t>
            </a:r>
          </a:p>
        </p:txBody>
      </p:sp>
      <p:grpSp>
        <p:nvGrpSpPr>
          <p:cNvPr id="14" name="Groupe 13"/>
          <p:cNvGrpSpPr/>
          <p:nvPr/>
        </p:nvGrpSpPr>
        <p:grpSpPr>
          <a:xfrm>
            <a:off x="3193361" y="4660078"/>
            <a:ext cx="2557459" cy="1900214"/>
            <a:chOff x="6444208" y="3501008"/>
            <a:chExt cx="2557459" cy="1900214"/>
          </a:xfrm>
        </p:grpSpPr>
        <p:grpSp>
          <p:nvGrpSpPr>
            <p:cNvPr id="15" name="Groupe 14"/>
            <p:cNvGrpSpPr/>
            <p:nvPr/>
          </p:nvGrpSpPr>
          <p:grpSpPr>
            <a:xfrm>
              <a:off x="7938347" y="3501008"/>
              <a:ext cx="1063320" cy="1900214"/>
              <a:chOff x="7938347" y="3501008"/>
              <a:chExt cx="1063320" cy="1900214"/>
            </a:xfrm>
          </p:grpSpPr>
          <p:sp>
            <p:nvSpPr>
              <p:cNvPr id="17" name="Ellipse 16"/>
              <p:cNvSpPr/>
              <p:nvPr/>
            </p:nvSpPr>
            <p:spPr>
              <a:xfrm>
                <a:off x="7992327" y="3501008"/>
                <a:ext cx="955361" cy="955361"/>
              </a:xfrm>
              <a:prstGeom prst="ellipse">
                <a:avLst/>
              </a:prstGeom>
              <a:blipFill>
                <a:blip r:embed="rId5" cstate="print">
                  <a:duotone>
                    <a:schemeClr val="accent6">
                      <a:shade val="45000"/>
                      <a:satMod val="135000"/>
                    </a:schemeClr>
                    <a:prstClr val="white"/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 t="-4000" b="-4000"/>
                </a:stretch>
              </a:blipFill>
            </p:spPr>
            <p:style>
              <a:lnRef idx="2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rgbClr r="0" g="0" b="0"/>
              </a:fillRef>
              <a:effectRef idx="0">
                <a:schemeClr val="accent3">
                  <a:tint val="5000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18" name="ZoneTexte 17"/>
              <p:cNvSpPr txBox="1"/>
              <p:nvPr/>
            </p:nvSpPr>
            <p:spPr>
              <a:xfrm>
                <a:off x="7938347" y="4477892"/>
                <a:ext cx="106332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CH" b="1" dirty="0"/>
                  <a:t>IUS min</a:t>
                </a:r>
              </a:p>
              <a:p>
                <a:pPr algn="ctr"/>
                <a:r>
                  <a:rPr lang="fr-CH" b="1" dirty="0"/>
                  <a:t>CMH</a:t>
                </a:r>
              </a:p>
              <a:p>
                <a:pPr algn="ctr"/>
                <a:r>
                  <a:rPr lang="fr-CH" b="1" dirty="0"/>
                  <a:t>0.70</a:t>
                </a:r>
              </a:p>
            </p:txBody>
          </p:sp>
        </p:grpSp>
        <p:sp>
          <p:nvSpPr>
            <p:cNvPr id="16" name="Flèche droite 15"/>
            <p:cNvSpPr/>
            <p:nvPr/>
          </p:nvSpPr>
          <p:spPr>
            <a:xfrm>
              <a:off x="6444208" y="3935568"/>
              <a:ext cx="1548117" cy="1031094"/>
            </a:xfrm>
            <a:prstGeom prst="rightArrow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  <p:sp>
        <p:nvSpPr>
          <p:cNvPr id="20" name="ZoneTexte 19"/>
          <p:cNvSpPr txBox="1"/>
          <p:nvPr/>
        </p:nvSpPr>
        <p:spPr>
          <a:xfrm>
            <a:off x="2987824" y="2339768"/>
            <a:ext cx="1382391" cy="276999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LE NOIRMONT</a:t>
            </a:r>
          </a:p>
        </p:txBody>
      </p:sp>
      <p:sp>
        <p:nvSpPr>
          <p:cNvPr id="21" name="ZoneTexte 20"/>
          <p:cNvSpPr txBox="1"/>
          <p:nvPr/>
        </p:nvSpPr>
        <p:spPr>
          <a:xfrm>
            <a:off x="7150049" y="2349350"/>
            <a:ext cx="1382391" cy="276999"/>
          </a:xfrm>
          <a:prstGeom prst="rect">
            <a:avLst/>
          </a:prstGeom>
          <a:solidFill>
            <a:srgbClr val="000000">
              <a:alpha val="25098"/>
            </a:srgbClr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fr-CH" sz="1200" b="1" dirty="0">
                <a:solidFill>
                  <a:schemeClr val="bg1"/>
                </a:solidFill>
              </a:rPr>
              <a:t>SAIGNELEGIER</a:t>
            </a:r>
          </a:p>
        </p:txBody>
      </p:sp>
      <p:sp>
        <p:nvSpPr>
          <p:cNvPr id="22" name="Ellipse 21"/>
          <p:cNvSpPr/>
          <p:nvPr/>
        </p:nvSpPr>
        <p:spPr>
          <a:xfrm rot="3181510">
            <a:off x="1606882" y="2976092"/>
            <a:ext cx="736051" cy="132510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3" name="Ellipse 22"/>
          <p:cNvSpPr/>
          <p:nvPr/>
        </p:nvSpPr>
        <p:spPr>
          <a:xfrm rot="20067982">
            <a:off x="5816739" y="3098228"/>
            <a:ext cx="792088" cy="576064"/>
          </a:xfrm>
          <a:prstGeom prst="ellipse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9825966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Réhabilitation du bâti dans les centres anciens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U.01.3</a:t>
            </a:r>
          </a:p>
        </p:txBody>
      </p:sp>
      <p:grpSp>
        <p:nvGrpSpPr>
          <p:cNvPr id="4" name="Groupe 3"/>
          <p:cNvGrpSpPr/>
          <p:nvPr/>
        </p:nvGrpSpPr>
        <p:grpSpPr>
          <a:xfrm>
            <a:off x="2303872" y="2564904"/>
            <a:ext cx="4392488" cy="1944018"/>
            <a:chOff x="2267744" y="2564904"/>
            <a:chExt cx="4392488" cy="1944018"/>
          </a:xfrm>
        </p:grpSpPr>
        <p:pic>
          <p:nvPicPr>
            <p:cNvPr id="9" name="Picture 5" descr="P508102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82" b="2499"/>
            <a:stretch>
              <a:fillRect/>
            </a:stretch>
          </p:blipFill>
          <p:spPr bwMode="auto">
            <a:xfrm>
              <a:off x="2267744" y="2564904"/>
              <a:ext cx="2894597" cy="19440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8" descr="Photo 00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690"/>
            <a:stretch>
              <a:fillRect/>
            </a:stretch>
          </p:blipFill>
          <p:spPr bwMode="auto">
            <a:xfrm>
              <a:off x="5240663" y="2564904"/>
              <a:ext cx="1419569" cy="1944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ZoneTexte 5"/>
          <p:cNvSpPr txBox="1"/>
          <p:nvPr/>
        </p:nvSpPr>
        <p:spPr>
          <a:xfrm>
            <a:off x="2370626" y="4643844"/>
            <a:ext cx="4248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PROGRAMME D’ENCOURAGEMENT</a:t>
            </a:r>
          </a:p>
        </p:txBody>
      </p:sp>
      <p:sp>
        <p:nvSpPr>
          <p:cNvPr id="11" name="Larme 10"/>
          <p:cNvSpPr/>
          <p:nvPr/>
        </p:nvSpPr>
        <p:spPr>
          <a:xfrm>
            <a:off x="25556" y="5240199"/>
            <a:ext cx="2880000" cy="1368152"/>
          </a:xfrm>
          <a:prstGeom prst="teardrop">
            <a:avLst/>
          </a:prstGeom>
          <a:solidFill>
            <a:srgbClr val="969696">
              <a:alpha val="76863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i="1" dirty="0"/>
              <a:t>Bonus cantonal </a:t>
            </a:r>
            <a:r>
              <a:rPr lang="fr-CH" sz="1600" dirty="0"/>
              <a:t>en appui au soutien communal</a:t>
            </a:r>
          </a:p>
        </p:txBody>
      </p:sp>
      <p:sp>
        <p:nvSpPr>
          <p:cNvPr id="12" name="Larme 11"/>
          <p:cNvSpPr/>
          <p:nvPr/>
        </p:nvSpPr>
        <p:spPr>
          <a:xfrm>
            <a:off x="3054862" y="5240199"/>
            <a:ext cx="2880000" cy="1368152"/>
          </a:xfrm>
          <a:prstGeom prst="teardrop">
            <a:avLst/>
          </a:prstGeom>
          <a:solidFill>
            <a:srgbClr val="969696">
              <a:alpha val="76863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/>
              <a:t>Priorité pour les villages ISOS A et B</a:t>
            </a:r>
          </a:p>
        </p:txBody>
      </p:sp>
      <p:sp>
        <p:nvSpPr>
          <p:cNvPr id="14" name="Larme 13"/>
          <p:cNvSpPr/>
          <p:nvPr/>
        </p:nvSpPr>
        <p:spPr>
          <a:xfrm>
            <a:off x="6084168" y="5240199"/>
            <a:ext cx="2880320" cy="1368152"/>
          </a:xfrm>
          <a:prstGeom prst="teardrop">
            <a:avLst/>
          </a:prstGeom>
          <a:solidFill>
            <a:srgbClr val="969696">
              <a:alpha val="76863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600" dirty="0"/>
              <a:t>Diversification du marché du logement</a:t>
            </a:r>
          </a:p>
          <a:p>
            <a:pPr algn="ctr"/>
            <a:r>
              <a:rPr lang="fr-CH" sz="1600" dirty="0"/>
              <a:t>Espaces publics</a:t>
            </a:r>
          </a:p>
        </p:txBody>
      </p:sp>
    </p:spTree>
    <p:extLst>
      <p:ext uri="{BB962C8B-B14F-4D97-AF65-F5344CB8AC3E}">
        <p14:creationId xmlns:p14="http://schemas.microsoft.com/office/powerpoint/2010/main" val="19514704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6912768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Requalification des friches urbaines, industrielles ou artisanales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U.06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676367" y="6338855"/>
            <a:ext cx="5647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b="1" dirty="0">
                <a:solidFill>
                  <a:schemeClr val="bg1">
                    <a:lumMod val="50000"/>
                  </a:schemeClr>
                </a:solidFill>
              </a:rPr>
              <a:t>SOUTIEN METHODOLOGIQUE VOIRE FINANCIER</a:t>
            </a:r>
          </a:p>
        </p:txBody>
      </p:sp>
      <p:grpSp>
        <p:nvGrpSpPr>
          <p:cNvPr id="2" name="Groupe 1"/>
          <p:cNvGrpSpPr/>
          <p:nvPr/>
        </p:nvGrpSpPr>
        <p:grpSpPr>
          <a:xfrm>
            <a:off x="2067289" y="2414847"/>
            <a:ext cx="4865654" cy="3782981"/>
            <a:chOff x="2298634" y="2420888"/>
            <a:chExt cx="4865654" cy="3782981"/>
          </a:xfrm>
        </p:grpSpPr>
        <p:pic>
          <p:nvPicPr>
            <p:cNvPr id="1026" name="Picture 2" descr="Résultat de recherche d'images pour &quot;Condor Courfaivre&quot;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1"/>
            <a:stretch/>
          </p:blipFill>
          <p:spPr bwMode="auto">
            <a:xfrm>
              <a:off x="2298634" y="2420888"/>
              <a:ext cx="2376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Résultat de recherche d'images pour &quot;SAFED Delémont&quot;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59" r="1749"/>
            <a:stretch/>
          </p:blipFill>
          <p:spPr bwMode="auto">
            <a:xfrm>
              <a:off x="4788024" y="2420888"/>
              <a:ext cx="2376264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Résultat de recherche d'images pour &quot;Miserez Saignelégier&quot;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15" r="14293"/>
            <a:stretch/>
          </p:blipFill>
          <p:spPr bwMode="auto">
            <a:xfrm>
              <a:off x="4788024" y="4403869"/>
              <a:ext cx="2376264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Résultat de recherche d'images pour &quot;thecla punch&quot;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61"/>
            <a:stretch/>
          </p:blipFill>
          <p:spPr bwMode="auto">
            <a:xfrm>
              <a:off x="2317386" y="4403869"/>
              <a:ext cx="2376000" cy="180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533815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772816"/>
            <a:ext cx="82809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OBJECTIF :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Créer et maintenir un milieu bâti favorable à l’exercice des activités économiques</a:t>
            </a: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dirty="0">
                <a:latin typeface="+mn-lt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b="1" dirty="0"/>
              <a:t>		</a:t>
            </a:r>
            <a:endParaRPr lang="fr-CH" altLang="fr-FR" sz="2000" dirty="0"/>
          </a:p>
        </p:txBody>
      </p:sp>
    </p:spTree>
    <p:extLst>
      <p:ext uri="{BB962C8B-B14F-4D97-AF65-F5344CB8AC3E}">
        <p14:creationId xmlns:p14="http://schemas.microsoft.com/office/powerpoint/2010/main" val="24879940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01" r="8089" b="27950"/>
          <a:stretch/>
        </p:blipFill>
        <p:spPr>
          <a:xfrm>
            <a:off x="2411760" y="2129177"/>
            <a:ext cx="6624736" cy="4602653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Zones d’activités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ET MAINTENIR UN MILIEU BÂTI FAVORABLE À L’EXERCICE DES ACTIVITÉS ÉCONOMIQUES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U.03</a:t>
            </a:r>
          </a:p>
          <a:p>
            <a:pPr algn="ctr"/>
            <a:r>
              <a:rPr lang="fr-CH" sz="1600" dirty="0"/>
              <a:t>U.03.1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568663037"/>
              </p:ext>
            </p:extLst>
          </p:nvPr>
        </p:nvGraphicFramePr>
        <p:xfrm>
          <a:off x="2915816" y="2276872"/>
          <a:ext cx="5400600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251520" y="2636912"/>
            <a:ext cx="3168352" cy="35240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Complémentarité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Concept cantonal de gestion (art 30a LAT)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Statut intercommunal obligatoire pour nouvelles délimitations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Plan de mobilité (20 EPT)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IU min 0.40 / 0.60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Compensations sauf pour Zones AIC et besoins d’agrandissement</a:t>
            </a:r>
          </a:p>
        </p:txBody>
      </p:sp>
    </p:spTree>
    <p:extLst>
      <p:ext uri="{BB962C8B-B14F-4D97-AF65-F5344CB8AC3E}">
        <p14:creationId xmlns:p14="http://schemas.microsoft.com/office/powerpoint/2010/main" val="4193090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Installations commerciales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ET MAINTENIR UN MILIEU BÂTI FAVORABLE À L’EXERCICE DES ACTIVITÉS ÉCONOMIQUES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U.04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r="33430"/>
          <a:stretch/>
        </p:blipFill>
        <p:spPr>
          <a:xfrm>
            <a:off x="395537" y="2729593"/>
            <a:ext cx="2880320" cy="2030315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3419874" y="2636912"/>
            <a:ext cx="563577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Reprise globalement de la fiche 1.08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Localisation dans un périmètre de centre :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CH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CH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CH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CH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CH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Localisation prioritaire dans un périmètre de centre (zone centre ou mixte) si SV &lt; 500 m</a:t>
            </a:r>
            <a:r>
              <a:rPr lang="fr-CH" baseline="30000" dirty="0"/>
              <a:t>2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Localisation en périphérie des cœurs de pôle si 90% SV affectée à des articles dont le transport rend usage de voiture pratiquement indispensable</a:t>
            </a:r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1864194"/>
              </p:ext>
            </p:extLst>
          </p:nvPr>
        </p:nvGraphicFramePr>
        <p:xfrm>
          <a:off x="3936383" y="3429000"/>
          <a:ext cx="4464496" cy="147320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20162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482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H" sz="1400" b="0" i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Cœurs de pôle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fr-CH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SV &gt; 3’000m</a:t>
                      </a:r>
                      <a:r>
                        <a:rPr lang="fr-CH" sz="1400" b="0" kern="1200" baseline="300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</a:p>
                    <a:p>
                      <a:pPr marL="0" algn="l" defTabSz="914400" rtl="0" eaLnBrk="1" latinLnBrk="0" hangingPunct="1"/>
                      <a:r>
                        <a:rPr lang="fr-CH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TJM &gt; 2’000 véhicules</a:t>
                      </a:r>
                    </a:p>
                    <a:p>
                      <a:pPr marL="0" algn="l" defTabSz="914400" rtl="0" eaLnBrk="1" latinLnBrk="0" hangingPunct="1"/>
                      <a:r>
                        <a:rPr lang="fr-CH" sz="1400" b="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Stationnement &gt; 200 places</a:t>
                      </a:r>
                    </a:p>
                  </a:txBody>
                  <a:tcPr>
                    <a:solidFill>
                      <a:srgbClr val="E7E7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0" i="1" dirty="0"/>
                        <a:t>Pôles</a:t>
                      </a:r>
                      <a:r>
                        <a:rPr lang="fr-CH" sz="1400" b="0" i="1" baseline="0" dirty="0"/>
                        <a:t> régionaux</a:t>
                      </a:r>
                      <a:endParaRPr lang="fr-CH" sz="1400" b="0" i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SV entre 500 et 3’000 m</a:t>
                      </a:r>
                      <a:r>
                        <a:rPr lang="fr-CH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CH" sz="1400" b="0" i="1" dirty="0"/>
                        <a:t>Pôles industriels</a:t>
                      </a:r>
                      <a:r>
                        <a:rPr lang="fr-CH" sz="1400" b="0" i="1" baseline="0" dirty="0"/>
                        <a:t> relais</a:t>
                      </a:r>
                      <a:endParaRPr lang="fr-CH" sz="1400" b="0" i="1" dirty="0"/>
                    </a:p>
                  </a:txBody>
                  <a:tcPr>
                    <a:solidFill>
                      <a:srgbClr val="E7E7E7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fr-CH" sz="1400" dirty="0"/>
                        <a:t>SV entre 500 et 1’000 m</a:t>
                      </a:r>
                      <a:r>
                        <a:rPr lang="fr-CH" sz="1400" baseline="300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696814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772816"/>
            <a:ext cx="82809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OBJECTIF :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Préserver les surfaces d’assolement</a:t>
            </a: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dirty="0">
                <a:latin typeface="+mn-lt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b="1" dirty="0"/>
              <a:t>		</a:t>
            </a:r>
            <a:endParaRPr lang="fr-CH" altLang="fr-FR" sz="2000" dirty="0"/>
          </a:p>
        </p:txBody>
      </p:sp>
    </p:spTree>
    <p:extLst>
      <p:ext uri="{BB962C8B-B14F-4D97-AF65-F5344CB8AC3E}">
        <p14:creationId xmlns:p14="http://schemas.microsoft.com/office/powerpoint/2010/main" val="16995089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483767" y="1628799"/>
            <a:ext cx="6479203" cy="187220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8" name="ZoneTexte 7"/>
          <p:cNvSpPr txBox="1"/>
          <p:nvPr/>
        </p:nvSpPr>
        <p:spPr>
          <a:xfrm>
            <a:off x="2483768" y="1628800"/>
            <a:ext cx="6479202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sz="1500" dirty="0"/>
              <a:t>Obligation de réviser le plan directeur cantonal tous les 10 ans</a:t>
            </a:r>
          </a:p>
          <a:p>
            <a:pPr marL="285750" indent="-285750"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fr-CH" sz="1500" dirty="0"/>
              <a:t>Révision de la LAT (moratoire sur les zones à bâtir)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fr-CH" sz="1400" dirty="0"/>
              <a:t>Développer l’urbanisation vers l’intérieur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fr-CH" sz="1400" dirty="0"/>
              <a:t>Créer un milieu bâti compact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fr-CH" sz="1400" dirty="0"/>
              <a:t>Réduire les zones à bâtir surdimensionnées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fr-CH" sz="1400" dirty="0"/>
              <a:t>Coordonner le développement de l’urbanisation avec les transports</a:t>
            </a:r>
          </a:p>
          <a:p>
            <a:pPr marL="742950" lvl="1" indent="-285750">
              <a:buFont typeface="Arial" panose="020B0604020202020204" pitchFamily="34" charset="0"/>
              <a:buChar char="−"/>
            </a:pPr>
            <a:r>
              <a:rPr lang="fr-CH" sz="1400" dirty="0"/>
              <a:t>Planifier le territoire en dépassant les limites communales</a:t>
            </a:r>
          </a:p>
        </p:txBody>
      </p:sp>
      <p:sp>
        <p:nvSpPr>
          <p:cNvPr id="7170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INTRODUCTION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158757524"/>
              </p:ext>
            </p:extLst>
          </p:nvPr>
        </p:nvGraphicFramePr>
        <p:xfrm>
          <a:off x="2483768" y="3789040"/>
          <a:ext cx="6479204" cy="2843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28" name="Picture 4" descr="http://www.jura.ch/Htdocs/Images/Pictures/Departements/CHA/SIC/Logosjurach/JUcompactcoul.gif?puid=cb708bdf-d59b-4b62-84f4-0f7beab17aa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0492" y="3789040"/>
            <a:ext cx="1642479" cy="712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ésultat de recherche d'images pour &quot;admin.ch&quot;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7223" r="21884" b="1973"/>
          <a:stretch/>
        </p:blipFill>
        <p:spPr bwMode="auto">
          <a:xfrm>
            <a:off x="8388424" y="1614526"/>
            <a:ext cx="574547" cy="590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Légende sans bordure 1 11"/>
          <p:cNvSpPr/>
          <p:nvPr/>
        </p:nvSpPr>
        <p:spPr>
          <a:xfrm flipH="1">
            <a:off x="251520" y="3789040"/>
            <a:ext cx="1800200" cy="648072"/>
          </a:xfrm>
          <a:prstGeom prst="callout1">
            <a:avLst>
              <a:gd name="adj1" fmla="val 53566"/>
              <a:gd name="adj2" fmla="val -4375"/>
              <a:gd name="adj3" fmla="val 161975"/>
              <a:gd name="adj4" fmla="val -118153"/>
            </a:avLst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Délai</a:t>
            </a:r>
          </a:p>
          <a:p>
            <a:pPr algn="ctr"/>
            <a:r>
              <a:rPr lang="fr-CH" sz="1400" dirty="0">
                <a:solidFill>
                  <a:schemeClr val="tx1"/>
                </a:solidFill>
              </a:rPr>
              <a:t>1</a:t>
            </a:r>
            <a:r>
              <a:rPr lang="fr-CH" sz="1400" baseline="30000" dirty="0">
                <a:solidFill>
                  <a:schemeClr val="tx1"/>
                </a:solidFill>
              </a:rPr>
              <a:t>er</a:t>
            </a:r>
            <a:r>
              <a:rPr lang="fr-CH" sz="1400" dirty="0">
                <a:solidFill>
                  <a:schemeClr val="tx1"/>
                </a:solidFill>
              </a:rPr>
              <a:t> mai 2019</a:t>
            </a:r>
          </a:p>
        </p:txBody>
      </p:sp>
      <p:sp>
        <p:nvSpPr>
          <p:cNvPr id="19" name="Légende sans bordure 1 18"/>
          <p:cNvSpPr/>
          <p:nvPr/>
        </p:nvSpPr>
        <p:spPr>
          <a:xfrm flipH="1">
            <a:off x="251520" y="4652788"/>
            <a:ext cx="1800200" cy="882272"/>
          </a:xfrm>
          <a:prstGeom prst="callout1">
            <a:avLst>
              <a:gd name="adj1" fmla="val 53566"/>
              <a:gd name="adj2" fmla="val -4375"/>
              <a:gd name="adj3" fmla="val 31414"/>
              <a:gd name="adj4" fmla="val -112875"/>
            </a:avLst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Urbanisation</a:t>
            </a:r>
            <a:r>
              <a:rPr lang="fr-CH" sz="1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fr-CH" sz="1200" dirty="0">
                <a:solidFill>
                  <a:schemeClr val="tx1"/>
                </a:solidFill>
              </a:rPr>
              <a:t>20 fiches</a:t>
            </a:r>
          </a:p>
          <a:p>
            <a:pPr algn="ctr"/>
            <a:r>
              <a:rPr lang="fr-CH" sz="1200" dirty="0">
                <a:solidFill>
                  <a:schemeClr val="tx1"/>
                </a:solidFill>
              </a:rPr>
              <a:t>132 principes d’aménagement</a:t>
            </a:r>
          </a:p>
        </p:txBody>
      </p:sp>
      <p:sp>
        <p:nvSpPr>
          <p:cNvPr id="21" name="Légende sans bordure 1 20"/>
          <p:cNvSpPr/>
          <p:nvPr/>
        </p:nvSpPr>
        <p:spPr>
          <a:xfrm flipH="1">
            <a:off x="251520" y="5750736"/>
            <a:ext cx="1800200" cy="882272"/>
          </a:xfrm>
          <a:prstGeom prst="callout1">
            <a:avLst>
              <a:gd name="adj1" fmla="val 53566"/>
              <a:gd name="adj2" fmla="val -4375"/>
              <a:gd name="adj3" fmla="val -80303"/>
              <a:gd name="adj4" fmla="val -113535"/>
            </a:avLst>
          </a:prstGeom>
          <a:ln>
            <a:solidFill>
              <a:schemeClr val="tx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1400" b="1" dirty="0">
                <a:solidFill>
                  <a:schemeClr val="tx1"/>
                </a:solidFill>
              </a:rPr>
              <a:t>Mobilité</a:t>
            </a:r>
            <a:endParaRPr lang="fr-CH" sz="1400" dirty="0">
              <a:solidFill>
                <a:schemeClr val="tx1"/>
              </a:solidFill>
            </a:endParaRPr>
          </a:p>
          <a:p>
            <a:pPr algn="ctr"/>
            <a:r>
              <a:rPr lang="fr-CH" sz="1200" dirty="0">
                <a:solidFill>
                  <a:schemeClr val="tx1"/>
                </a:solidFill>
              </a:rPr>
              <a:t>11 fiches</a:t>
            </a:r>
          </a:p>
          <a:p>
            <a:pPr algn="ctr"/>
            <a:r>
              <a:rPr lang="fr-CH" sz="1200" dirty="0">
                <a:solidFill>
                  <a:schemeClr val="tx1"/>
                </a:solidFill>
              </a:rPr>
              <a:t>62 principes d’aménagement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107504" y="4573348"/>
            <a:ext cx="2088232" cy="21680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427108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9" grpId="0" animBg="1"/>
      <p:bldP spid="21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PRÉSERVER LES SURFACES D’ASSOLEMENT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U.01.4</a:t>
            </a:r>
          </a:p>
        </p:txBody>
      </p:sp>
      <p:pic>
        <p:nvPicPr>
          <p:cNvPr id="18" name="Picture 4" descr="http://www.jura.ch/Htdocs/Images/Pictures/Departements/CHA/SIC/Logosjurach/JUcompactcoul.gif?puid=cb708bdf-d59b-4b62-84f4-0f7beab17aa0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74"/>
          <a:stretch/>
        </p:blipFill>
        <p:spPr bwMode="auto">
          <a:xfrm>
            <a:off x="3678876" y="2996952"/>
            <a:ext cx="1642479" cy="49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395536" y="2132856"/>
            <a:ext cx="8353176" cy="5760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CH" sz="2400" b="1" dirty="0">
                <a:solidFill>
                  <a:schemeClr val="tx1"/>
                </a:solidFill>
              </a:rPr>
              <a:t>Art. 30 alinéa 1 bis OAT</a:t>
            </a:r>
          </a:p>
        </p:txBody>
      </p:sp>
      <p:pic>
        <p:nvPicPr>
          <p:cNvPr id="19" name="Picture 8" descr="Résultat de recherche d'images pour &quot;admin.ch&quot;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4" t="7223" r="20254" b="1973"/>
          <a:stretch/>
        </p:blipFill>
        <p:spPr bwMode="auto">
          <a:xfrm>
            <a:off x="467544" y="2214957"/>
            <a:ext cx="432066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Diagramme 10"/>
          <p:cNvGraphicFramePr/>
          <p:nvPr>
            <p:extLst>
              <p:ext uri="{D42A27DB-BD31-4B8C-83A1-F6EECF244321}">
                <p14:modId xmlns:p14="http://schemas.microsoft.com/office/powerpoint/2010/main" val="1385030563"/>
              </p:ext>
            </p:extLst>
          </p:nvPr>
        </p:nvGraphicFramePr>
        <p:xfrm>
          <a:off x="381170" y="3356992"/>
          <a:ext cx="8367541" cy="3051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20" name="Flèche vers le bas 19"/>
          <p:cNvSpPr/>
          <p:nvPr/>
        </p:nvSpPr>
        <p:spPr>
          <a:xfrm>
            <a:off x="1900459" y="2780928"/>
            <a:ext cx="864220" cy="70223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sp>
        <p:nvSpPr>
          <p:cNvPr id="25" name="Flèche vers le bas 24"/>
          <p:cNvSpPr/>
          <p:nvPr/>
        </p:nvSpPr>
        <p:spPr>
          <a:xfrm>
            <a:off x="6365202" y="2780928"/>
            <a:ext cx="864220" cy="702239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pSp>
        <p:nvGrpSpPr>
          <p:cNvPr id="30" name="Groupe 29"/>
          <p:cNvGrpSpPr/>
          <p:nvPr/>
        </p:nvGrpSpPr>
        <p:grpSpPr>
          <a:xfrm>
            <a:off x="3020267" y="6295517"/>
            <a:ext cx="3089346" cy="472698"/>
            <a:chOff x="3385684" y="6348898"/>
            <a:chExt cx="3089346" cy="472698"/>
          </a:xfrm>
        </p:grpSpPr>
        <p:sp>
          <p:nvSpPr>
            <p:cNvPr id="23" name="ZoneTexte 22"/>
            <p:cNvSpPr txBox="1"/>
            <p:nvPr/>
          </p:nvSpPr>
          <p:spPr>
            <a:xfrm>
              <a:off x="3385684" y="6400581"/>
              <a:ext cx="30893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CH" b="1" dirty="0">
                  <a:solidFill>
                    <a:srgbClr val="FF0000"/>
                  </a:solidFill>
                </a:rPr>
                <a:t>COMPENSATION</a:t>
              </a:r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4267777" y="6348898"/>
              <a:ext cx="1325161" cy="472698"/>
              <a:chOff x="6228184" y="6217296"/>
              <a:chExt cx="1325161" cy="472698"/>
            </a:xfrm>
          </p:grpSpPr>
          <p:cxnSp>
            <p:nvCxnSpPr>
              <p:cNvPr id="27" name="Connecteur droit 26"/>
              <p:cNvCxnSpPr/>
              <p:nvPr/>
            </p:nvCxnSpPr>
            <p:spPr>
              <a:xfrm>
                <a:off x="6228184" y="6217296"/>
                <a:ext cx="1296144" cy="4726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Connecteur droit 33"/>
              <p:cNvCxnSpPr/>
              <p:nvPr/>
            </p:nvCxnSpPr>
            <p:spPr>
              <a:xfrm flipH="1">
                <a:off x="6257201" y="6217296"/>
                <a:ext cx="1296144" cy="472698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906404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  <p:bldP spid="20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772816"/>
            <a:ext cx="82809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OBJECTIF :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Inscrire les projets touristiques ayant un fort impact sur le territoire </a:t>
            </a: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dirty="0">
                <a:latin typeface="+mn-lt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b="1" dirty="0"/>
              <a:t>		</a:t>
            </a:r>
            <a:endParaRPr lang="fr-CH" altLang="fr-FR" sz="2000" dirty="0"/>
          </a:p>
        </p:txBody>
      </p:sp>
    </p:spTree>
    <p:extLst>
      <p:ext uri="{BB962C8B-B14F-4D97-AF65-F5344CB8AC3E}">
        <p14:creationId xmlns:p14="http://schemas.microsoft.com/office/powerpoint/2010/main" val="3469322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INSCRIRE LES PROJETS TOURISTIQUES AYANT</a:t>
            </a:r>
            <a:b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UN FORT IMPACT SUR LE TERRITOIRE 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U.05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3075011040"/>
              </p:ext>
            </p:extLst>
          </p:nvPr>
        </p:nvGraphicFramePr>
        <p:xfrm>
          <a:off x="251520" y="2420888"/>
          <a:ext cx="864096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82090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772816"/>
            <a:ext cx="82809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OBJECTIF :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Coordonner par-delà les frontières communales</a:t>
            </a: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dirty="0">
                <a:latin typeface="+mn-lt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b="1" dirty="0"/>
              <a:t>		</a:t>
            </a:r>
            <a:endParaRPr lang="fr-CH" altLang="fr-FR" sz="2000" dirty="0"/>
          </a:p>
        </p:txBody>
      </p:sp>
    </p:spTree>
    <p:extLst>
      <p:ext uri="{BB962C8B-B14F-4D97-AF65-F5344CB8AC3E}">
        <p14:creationId xmlns:p14="http://schemas.microsoft.com/office/powerpoint/2010/main" val="25695203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8" r="1045"/>
          <a:stretch/>
        </p:blipFill>
        <p:spPr>
          <a:xfrm>
            <a:off x="107505" y="2448648"/>
            <a:ext cx="5537722" cy="4148704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Création de synergies au niveau régional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COORDONNER PAR-DELA LES FRONTIERES</a:t>
            </a:r>
            <a:b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</a:b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COMMUNALES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U.10</a:t>
            </a:r>
          </a:p>
        </p:txBody>
      </p:sp>
      <p:sp>
        <p:nvSpPr>
          <p:cNvPr id="12" name="Larme 11"/>
          <p:cNvSpPr/>
          <p:nvPr/>
        </p:nvSpPr>
        <p:spPr>
          <a:xfrm flipH="1">
            <a:off x="5789242" y="3021428"/>
            <a:ext cx="3266404" cy="1080120"/>
          </a:xfrm>
          <a:prstGeom prst="teardrop">
            <a:avLst/>
          </a:prstGeom>
          <a:solidFill>
            <a:srgbClr val="969696">
              <a:alpha val="76863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fr-CH" sz="1600" dirty="0"/>
              <a:t>Exigence du PDR pour les pôles régionaux</a:t>
            </a:r>
            <a:br>
              <a:rPr lang="fr-CH" sz="1600" dirty="0"/>
            </a:br>
            <a:r>
              <a:rPr lang="fr-CH" sz="1600" dirty="0"/>
              <a:t>  </a:t>
            </a:r>
            <a:r>
              <a:rPr lang="fr-CH" sz="1600" dirty="0">
                <a:sym typeface="Wingdings" panose="05000000000000000000" pitchFamily="2" charset="2"/>
              </a:rPr>
              <a:t> 31 décembre 2021</a:t>
            </a:r>
            <a:endParaRPr lang="fr-CH" sz="1600" dirty="0"/>
          </a:p>
        </p:txBody>
      </p:sp>
      <p:sp>
        <p:nvSpPr>
          <p:cNvPr id="13" name="Larme 12"/>
          <p:cNvSpPr/>
          <p:nvPr/>
        </p:nvSpPr>
        <p:spPr>
          <a:xfrm flipH="1">
            <a:off x="5769225" y="4581128"/>
            <a:ext cx="3266404" cy="1080120"/>
          </a:xfrm>
          <a:prstGeom prst="teardrop">
            <a:avLst/>
          </a:prstGeom>
          <a:solidFill>
            <a:srgbClr val="969696">
              <a:alpha val="76863"/>
            </a:srgb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Aft>
                <a:spcPts val="600"/>
              </a:spcAft>
            </a:pPr>
            <a:r>
              <a:rPr lang="fr-CH" sz="1600" dirty="0"/>
              <a:t>Encouragement à la collaboration pour les autres communes</a:t>
            </a:r>
          </a:p>
        </p:txBody>
      </p:sp>
    </p:spTree>
    <p:extLst>
      <p:ext uri="{BB962C8B-B14F-4D97-AF65-F5344CB8AC3E}">
        <p14:creationId xmlns:p14="http://schemas.microsoft.com/office/powerpoint/2010/main" val="184418145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772816"/>
            <a:ext cx="828092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OBJECTIF :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Gérer le stationnement</a:t>
            </a: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dirty="0">
                <a:latin typeface="+mn-lt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b="1" dirty="0"/>
              <a:t>		</a:t>
            </a:r>
            <a:endParaRPr lang="fr-CH" altLang="fr-FR" sz="2000" dirty="0"/>
          </a:p>
        </p:txBody>
      </p:sp>
    </p:spTree>
    <p:extLst>
      <p:ext uri="{BB962C8B-B14F-4D97-AF65-F5344CB8AC3E}">
        <p14:creationId xmlns:p14="http://schemas.microsoft.com/office/powerpoint/2010/main" val="401661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Utilisation rationnelle et optimale du sol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GERER LE STATIONNEMENT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M.06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3419874" y="2636912"/>
            <a:ext cx="563577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Qualité de la desserte par les transports publics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Accessibilité par la mobilité douce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Possibilités de mutualisation (500m)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CH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Stationnement en extérieur limitée à une surface de 2’000 m</a:t>
            </a:r>
            <a:r>
              <a:rPr lang="fr-CH" baseline="30000" dirty="0"/>
              <a:t>2</a:t>
            </a:r>
            <a:r>
              <a:rPr lang="fr-CH" dirty="0"/>
              <a:t> (excédent en ouvrage)</a:t>
            </a:r>
            <a:r>
              <a:rPr lang="fr-CH" baseline="30000" dirty="0"/>
              <a:t> 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CH" baseline="30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Plan de mobilité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Parking-relais et covoiturage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Stationnement pour cycles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endParaRPr lang="fr-CH" baseline="30000" dirty="0"/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fr-CH" dirty="0"/>
              <a:t>Réaménagement de l’espace public</a:t>
            </a:r>
          </a:p>
        </p:txBody>
      </p:sp>
      <p:pic>
        <p:nvPicPr>
          <p:cNvPr id="1026" name="Picture 2" descr="http://www.jura.ch/Htdocs/Images/Pictures/Departements/CHA/SIC/Galeriephotos/MG7998resize1261382814609.jpg?puid=57fa00dd-cd85-43be-8573-af39ba4781eb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" r="12747"/>
          <a:stretch/>
        </p:blipFill>
        <p:spPr bwMode="auto">
          <a:xfrm>
            <a:off x="395857" y="4869160"/>
            <a:ext cx="2880000" cy="15671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1" b="960"/>
          <a:stretch/>
        </p:blipFill>
        <p:spPr>
          <a:xfrm>
            <a:off x="395537" y="2749551"/>
            <a:ext cx="2880000" cy="187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282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6283" y="1988939"/>
            <a:ext cx="8276442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endParaRPr lang="fr-CH" altLang="fr-FR" sz="1800" b="1" dirty="0">
              <a:latin typeface="Arial Black" panose="020B0A04020102020204" pitchFamily="34" charset="0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fr-CH" altLang="fr-FR" sz="1600" dirty="0">
                <a:latin typeface="+mn-lt"/>
              </a:rPr>
              <a:t>Consultation publique jusqu’au 30 septembre 2017 et examen préalable de l’ARE</a:t>
            </a: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endParaRPr lang="fr-CH" altLang="fr-FR" sz="1600" dirty="0">
              <a:latin typeface="+mn-lt"/>
            </a:endParaRPr>
          </a:p>
          <a:p>
            <a:pPr>
              <a:lnSpc>
                <a:spcPct val="90000"/>
              </a:lnSpc>
              <a:buFont typeface="Wingdings" panose="05000000000000000000" pitchFamily="2" charset="2"/>
              <a:buChar char="§"/>
              <a:defRPr/>
            </a:pPr>
            <a:r>
              <a:rPr lang="fr-CH" altLang="fr-FR" sz="1600" dirty="0">
                <a:latin typeface="+mn-lt"/>
              </a:rPr>
              <a:t>Actualisation des fiches suite aux remarques émises avant de soumettre ces documents aux organes décisionnels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CH" altLang="fr-FR" sz="1600" dirty="0">
              <a:latin typeface="+mn-lt"/>
            </a:endParaRPr>
          </a:p>
          <a:p>
            <a:pPr marL="532800" indent="0">
              <a:lnSpc>
                <a:spcPct val="90000"/>
              </a:lnSpc>
              <a:buNone/>
              <a:defRPr/>
            </a:pPr>
            <a:endParaRPr lang="fr-CH" altLang="fr-FR" sz="1800" b="1" dirty="0">
              <a:latin typeface="+mn-lt"/>
            </a:endParaRPr>
          </a:p>
          <a:p>
            <a:pPr marL="532800" indent="0">
              <a:lnSpc>
                <a:spcPct val="90000"/>
              </a:lnSpc>
              <a:buNone/>
              <a:defRPr/>
            </a:pPr>
            <a:endParaRPr lang="fr-CH" altLang="fr-FR" sz="2000" i="1" dirty="0">
              <a:latin typeface="+mn-lt"/>
            </a:endParaRPr>
          </a:p>
          <a:p>
            <a:pPr marL="532800" indent="0" eaLnBrk="1" hangingPunct="1">
              <a:lnSpc>
                <a:spcPct val="90000"/>
              </a:lnSpc>
              <a:buNone/>
              <a:defRPr/>
            </a:pPr>
            <a:endParaRPr lang="fr-CH" altLang="fr-FR" sz="20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fr-CH" altLang="fr-FR" sz="2000" dirty="0"/>
          </a:p>
          <a:p>
            <a:pPr eaLnBrk="1" hangingPunct="1">
              <a:lnSpc>
                <a:spcPct val="90000"/>
              </a:lnSpc>
              <a:defRPr/>
            </a:pP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defRPr/>
            </a:pP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dirty="0">
                <a:latin typeface="+mn-lt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b="1" dirty="0"/>
              <a:t>		</a:t>
            </a:r>
            <a:endParaRPr lang="fr-CH" altLang="fr-FR" sz="2000" dirty="0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1922103497"/>
              </p:ext>
            </p:extLst>
          </p:nvPr>
        </p:nvGraphicFramePr>
        <p:xfrm>
          <a:off x="251520" y="3717032"/>
          <a:ext cx="8561205" cy="25922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endParaRPr lang="fr-CH" altLang="fr-FR" sz="1800" b="1" dirty="0">
              <a:latin typeface="Arial Black" panose="020B0A040201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SUITE DE LA PROCEDURE</a:t>
            </a:r>
          </a:p>
        </p:txBody>
      </p:sp>
    </p:spTree>
    <p:extLst>
      <p:ext uri="{BB962C8B-B14F-4D97-AF65-F5344CB8AC3E}">
        <p14:creationId xmlns:p14="http://schemas.microsoft.com/office/powerpoint/2010/main" val="10650644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ChangeArrowheads="1"/>
          </p:cNvSpPr>
          <p:nvPr/>
        </p:nvSpPr>
        <p:spPr bwMode="auto">
          <a:xfrm>
            <a:off x="0" y="1412776"/>
            <a:ext cx="914400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CH" altLang="fr-FR" sz="3600" dirty="0">
                <a:solidFill>
                  <a:schemeClr val="tx2"/>
                </a:solidFill>
                <a:latin typeface="Arial Black" panose="020B0A04020102020204" pitchFamily="34" charset="0"/>
              </a:rPr>
              <a:t>MERCI DE VOTRE ATTENTION</a:t>
            </a:r>
            <a:br>
              <a:rPr lang="fr-CH" altLang="fr-FR" sz="36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br>
              <a:rPr lang="fr-CH" altLang="fr-FR" sz="4000" dirty="0">
                <a:solidFill>
                  <a:schemeClr val="tx2"/>
                </a:solidFill>
                <a:latin typeface="Arial Black" panose="020B0A04020102020204" pitchFamily="34" charset="0"/>
              </a:rPr>
            </a:br>
            <a:br>
              <a:rPr lang="fr-CH" altLang="fr-FR" sz="1600" dirty="0">
                <a:solidFill>
                  <a:srgbClr val="DFD9D2"/>
                </a:solidFill>
                <a:latin typeface="Arial Black" panose="020B0A04020102020204" pitchFamily="34" charset="0"/>
              </a:rPr>
            </a:br>
            <a:endParaRPr lang="fr-FR" altLang="fr-FR" sz="1600" dirty="0">
              <a:latin typeface="Arial Black" panose="020B0A04020102020204" pitchFamily="34" charset="0"/>
            </a:endParaRP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28" y="2852936"/>
            <a:ext cx="2924944" cy="2924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63828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772816"/>
            <a:ext cx="770485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OBJECTIF :</a:t>
            </a: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Réduire les zones à bâtir surdimensionnées</a:t>
            </a: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dirty="0">
                <a:latin typeface="+mn-lt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b="1" dirty="0"/>
              <a:t>		</a:t>
            </a:r>
            <a:endParaRPr lang="fr-CH" altLang="fr-FR" sz="2000" dirty="0"/>
          </a:p>
        </p:txBody>
      </p:sp>
    </p:spTree>
    <p:extLst>
      <p:ext uri="{BB962C8B-B14F-4D97-AF65-F5344CB8AC3E}">
        <p14:creationId xmlns:p14="http://schemas.microsoft.com/office/powerpoint/2010/main" val="630304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8497192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Répartition de la population et des emplois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CH" altLang="fr-FR" sz="1800" b="1" dirty="0">
              <a:latin typeface="Arial Black" panose="020B0A040201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endParaRPr lang="fr-CH" altLang="fr-FR" sz="1600" dirty="0">
              <a:latin typeface="+mn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763" y="6047664"/>
            <a:ext cx="8424936" cy="405672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231" y="3068960"/>
            <a:ext cx="4411415" cy="2922824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50" y="3069898"/>
            <a:ext cx="4410000" cy="2921886"/>
          </a:xfrm>
          <a:prstGeom prst="rect">
            <a:avLst/>
          </a:prstGeom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REDUIRE LES ZONES A BÂTIR SURDIMENSIONNEES</a:t>
            </a:r>
          </a:p>
        </p:txBody>
      </p:sp>
      <p:sp>
        <p:nvSpPr>
          <p:cNvPr id="2" name="Organigramme : Multidocument 1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</a:t>
            </a:r>
          </a:p>
          <a:p>
            <a:pPr algn="ctr"/>
            <a:r>
              <a:rPr lang="fr-CH" sz="1600" dirty="0"/>
              <a:t>U.02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44550" y="2658398"/>
            <a:ext cx="44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i="1" dirty="0">
                <a:solidFill>
                  <a:schemeClr val="bg2"/>
                </a:solidFill>
              </a:rPr>
              <a:t>80’000 HAB en 2030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644231" y="2658398"/>
            <a:ext cx="441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i="1" dirty="0">
                <a:solidFill>
                  <a:schemeClr val="bg2"/>
                </a:solidFill>
              </a:rPr>
              <a:t>40’000 EPT en 2030</a:t>
            </a:r>
          </a:p>
        </p:txBody>
      </p:sp>
    </p:spTree>
    <p:extLst>
      <p:ext uri="{BB962C8B-B14F-4D97-AF65-F5344CB8AC3E}">
        <p14:creationId xmlns:p14="http://schemas.microsoft.com/office/powerpoint/2010/main" val="32611826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576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(</a:t>
            </a:r>
            <a:r>
              <a:rPr lang="fr-CH" altLang="fr-FR" sz="1800" b="1" dirty="0" err="1">
                <a:latin typeface="Arial Black" panose="020B0A04020102020204" pitchFamily="34" charset="0"/>
              </a:rPr>
              <a:t>Re</a:t>
            </a:r>
            <a:r>
              <a:rPr lang="fr-CH" altLang="fr-FR" sz="1800" b="1" dirty="0">
                <a:latin typeface="Arial Black" panose="020B0A04020102020204" pitchFamily="34" charset="0"/>
              </a:rPr>
              <a:t>)dimensionnement des zones à bâtir (CMH)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CH" altLang="fr-FR" sz="1800" b="1" dirty="0">
              <a:latin typeface="Arial Black" panose="020B0A04020102020204" pitchFamily="34" charset="0"/>
            </a:endParaRP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REDUIRE LES ZONES A BÂTIR SURDIMENSIONNEES</a:t>
            </a:r>
          </a:p>
        </p:txBody>
      </p:sp>
      <p:sp>
        <p:nvSpPr>
          <p:cNvPr id="2" name="Organigramme : Multidocument 1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</a:t>
            </a:r>
          </a:p>
          <a:p>
            <a:pPr algn="ctr"/>
            <a:r>
              <a:rPr lang="fr-CH" sz="1600" dirty="0"/>
              <a:t>U.02</a:t>
            </a:r>
          </a:p>
        </p:txBody>
      </p:sp>
      <p:graphicFrame>
        <p:nvGraphicFramePr>
          <p:cNvPr id="9" name="Diagramme 8"/>
          <p:cNvGraphicFramePr/>
          <p:nvPr>
            <p:extLst>
              <p:ext uri="{D42A27DB-BD31-4B8C-83A1-F6EECF244321}">
                <p14:modId xmlns:p14="http://schemas.microsoft.com/office/powerpoint/2010/main" val="265003669"/>
              </p:ext>
            </p:extLst>
          </p:nvPr>
        </p:nvGraphicFramePr>
        <p:xfrm>
          <a:off x="683568" y="2132856"/>
          <a:ext cx="7633096" cy="2880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3" name="ZoneTexte 12"/>
          <p:cNvSpPr txBox="1"/>
          <p:nvPr/>
        </p:nvSpPr>
        <p:spPr>
          <a:xfrm>
            <a:off x="3419996" y="4476181"/>
            <a:ext cx="216024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2400"/>
              </a:spcAft>
            </a:pPr>
            <a:r>
              <a:rPr lang="fr-CH" dirty="0"/>
              <a:t>Effort conséquent</a:t>
            </a:r>
            <a:br>
              <a:rPr lang="fr-CH" dirty="0"/>
            </a:br>
            <a:endParaRPr lang="fr-CH" dirty="0"/>
          </a:p>
          <a:p>
            <a:pPr algn="ctr">
              <a:spcAft>
                <a:spcPts val="600"/>
              </a:spcAft>
            </a:pPr>
            <a:r>
              <a:rPr lang="fr-CH" dirty="0"/>
              <a:t>Délai pour la révision des PAL :</a:t>
            </a:r>
          </a:p>
          <a:p>
            <a:pPr algn="ctr"/>
            <a:r>
              <a:rPr lang="fr-CH" i="1" dirty="0"/>
              <a:t>31 décembre 2024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5796136" y="4476181"/>
            <a:ext cx="237626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dirty="0"/>
              <a:t>Horizon 2030</a:t>
            </a:r>
          </a:p>
          <a:p>
            <a:pPr algn="ctr">
              <a:spcAft>
                <a:spcPts val="2400"/>
              </a:spcAft>
            </a:pPr>
            <a:r>
              <a:rPr lang="fr-CH" sz="1600" dirty="0"/>
              <a:t>(objectifs pop et EPT)</a:t>
            </a:r>
          </a:p>
          <a:p>
            <a:pPr algn="ctr"/>
            <a:r>
              <a:rPr lang="fr-CH" i="1" dirty="0"/>
              <a:t>Révision PAL par autorités cantonales</a:t>
            </a:r>
          </a:p>
          <a:p>
            <a:pPr algn="ctr"/>
            <a:r>
              <a:rPr lang="fr-CH" sz="1600" i="1" dirty="0"/>
              <a:t>(substitution)</a:t>
            </a:r>
          </a:p>
        </p:txBody>
      </p:sp>
    </p:spTree>
    <p:extLst>
      <p:ext uri="{BB962C8B-B14F-4D97-AF65-F5344CB8AC3E}">
        <p14:creationId xmlns:p14="http://schemas.microsoft.com/office/powerpoint/2010/main" val="23729832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539552" y="1772816"/>
            <a:ext cx="7704856" cy="1944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OBJECTIFS :</a:t>
            </a:r>
          </a:p>
          <a:p>
            <a:pPr marL="0" indent="0">
              <a:lnSpc>
                <a:spcPct val="90000"/>
              </a:lnSpc>
              <a:spcAft>
                <a:spcPts val="1200"/>
              </a:spcAft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Développer l’urbanisation vers l’intérieur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fr-CH" altLang="fr-FR" sz="1000" b="1" i="1" dirty="0">
              <a:latin typeface="Arial Black" panose="020B0A04020102020204" pitchFamily="34" charset="0"/>
            </a:endParaRPr>
          </a:p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4000" b="1" i="1" dirty="0">
                <a:latin typeface="Arial Black" panose="020B0A04020102020204" pitchFamily="34" charset="0"/>
              </a:rPr>
              <a:t>Créer un milieu bâti compact</a:t>
            </a:r>
            <a:endParaRPr lang="fr-CH" altLang="fr-FR" sz="2000" dirty="0">
              <a:latin typeface="+mn-lt"/>
            </a:endParaRP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dirty="0">
                <a:latin typeface="+mn-lt"/>
              </a:rPr>
              <a:t>		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fr-CH" altLang="fr-FR" sz="2000" b="1" dirty="0"/>
              <a:t>		</a:t>
            </a:r>
            <a:endParaRPr lang="fr-CH" altLang="fr-FR" sz="2000" dirty="0"/>
          </a:p>
        </p:txBody>
      </p:sp>
    </p:spTree>
    <p:extLst>
      <p:ext uri="{BB962C8B-B14F-4D97-AF65-F5344CB8AC3E}">
        <p14:creationId xmlns:p14="http://schemas.microsoft.com/office/powerpoint/2010/main" val="3886490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Mise en valeur des surfaces à bâtir non construites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U.02</a:t>
            </a:r>
          </a:p>
        </p:txBody>
      </p:sp>
      <p:grpSp>
        <p:nvGrpSpPr>
          <p:cNvPr id="27" name="Groupe 26"/>
          <p:cNvGrpSpPr/>
          <p:nvPr/>
        </p:nvGrpSpPr>
        <p:grpSpPr>
          <a:xfrm>
            <a:off x="773956" y="2348880"/>
            <a:ext cx="7452320" cy="4086404"/>
            <a:chOff x="773956" y="2348880"/>
            <a:chExt cx="7452320" cy="4086404"/>
          </a:xfrm>
        </p:grpSpPr>
        <p:pic>
          <p:nvPicPr>
            <p:cNvPr id="15" name="Image 1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3956" y="2348880"/>
              <a:ext cx="7452320" cy="4086404"/>
            </a:xfrm>
            <a:prstGeom prst="rect">
              <a:avLst/>
            </a:prstGeom>
          </p:spPr>
        </p:pic>
        <p:sp>
          <p:nvSpPr>
            <p:cNvPr id="17" name="Forme libre 16"/>
            <p:cNvSpPr/>
            <p:nvPr/>
          </p:nvSpPr>
          <p:spPr>
            <a:xfrm>
              <a:off x="997110" y="3910324"/>
              <a:ext cx="487067" cy="160824"/>
            </a:xfrm>
            <a:custGeom>
              <a:avLst/>
              <a:gdLst>
                <a:gd name="connsiteX0" fmla="*/ 0 w 487067"/>
                <a:gd name="connsiteY0" fmla="*/ 0 h 160824"/>
                <a:gd name="connsiteX1" fmla="*/ 454902 w 487067"/>
                <a:gd name="connsiteY1" fmla="*/ 4595 h 160824"/>
                <a:gd name="connsiteX2" fmla="*/ 487067 w 487067"/>
                <a:gd name="connsiteY2" fmla="*/ 156229 h 160824"/>
                <a:gd name="connsiteX3" fmla="*/ 36759 w 487067"/>
                <a:gd name="connsiteY3" fmla="*/ 160824 h 160824"/>
                <a:gd name="connsiteX4" fmla="*/ 0 w 487067"/>
                <a:gd name="connsiteY4" fmla="*/ 0 h 160824"/>
                <a:gd name="connsiteX0" fmla="*/ 0 w 487067"/>
                <a:gd name="connsiteY0" fmla="*/ 0 h 160824"/>
                <a:gd name="connsiteX1" fmla="*/ 454902 w 487067"/>
                <a:gd name="connsiteY1" fmla="*/ 4595 h 160824"/>
                <a:gd name="connsiteX2" fmla="*/ 487067 w 487067"/>
                <a:gd name="connsiteY2" fmla="*/ 156229 h 160824"/>
                <a:gd name="connsiteX3" fmla="*/ 18379 w 487067"/>
                <a:gd name="connsiteY3" fmla="*/ 160824 h 160824"/>
                <a:gd name="connsiteX4" fmla="*/ 0 w 487067"/>
                <a:gd name="connsiteY4" fmla="*/ 0 h 160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067" h="160824">
                  <a:moveTo>
                    <a:pt x="0" y="0"/>
                  </a:moveTo>
                  <a:lnTo>
                    <a:pt x="454902" y="4595"/>
                  </a:lnTo>
                  <a:lnTo>
                    <a:pt x="487067" y="156229"/>
                  </a:lnTo>
                  <a:lnTo>
                    <a:pt x="18379" y="1608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18" name="Forme libre 17"/>
            <p:cNvSpPr/>
            <p:nvPr/>
          </p:nvSpPr>
          <p:spPr>
            <a:xfrm>
              <a:off x="1555613" y="3910324"/>
              <a:ext cx="487067" cy="160824"/>
            </a:xfrm>
            <a:custGeom>
              <a:avLst/>
              <a:gdLst>
                <a:gd name="connsiteX0" fmla="*/ 0 w 487067"/>
                <a:gd name="connsiteY0" fmla="*/ 0 h 160824"/>
                <a:gd name="connsiteX1" fmla="*/ 454902 w 487067"/>
                <a:gd name="connsiteY1" fmla="*/ 4595 h 160824"/>
                <a:gd name="connsiteX2" fmla="*/ 487067 w 487067"/>
                <a:gd name="connsiteY2" fmla="*/ 156229 h 160824"/>
                <a:gd name="connsiteX3" fmla="*/ 36759 w 487067"/>
                <a:gd name="connsiteY3" fmla="*/ 160824 h 160824"/>
                <a:gd name="connsiteX4" fmla="*/ 0 w 487067"/>
                <a:gd name="connsiteY4" fmla="*/ 0 h 160824"/>
                <a:gd name="connsiteX0" fmla="*/ 0 w 487067"/>
                <a:gd name="connsiteY0" fmla="*/ 0 h 160824"/>
                <a:gd name="connsiteX1" fmla="*/ 454902 w 487067"/>
                <a:gd name="connsiteY1" fmla="*/ 4595 h 160824"/>
                <a:gd name="connsiteX2" fmla="*/ 487067 w 487067"/>
                <a:gd name="connsiteY2" fmla="*/ 156229 h 160824"/>
                <a:gd name="connsiteX3" fmla="*/ 18379 w 487067"/>
                <a:gd name="connsiteY3" fmla="*/ 160824 h 160824"/>
                <a:gd name="connsiteX4" fmla="*/ 0 w 487067"/>
                <a:gd name="connsiteY4" fmla="*/ 0 h 1608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7067" h="160824">
                  <a:moveTo>
                    <a:pt x="0" y="0"/>
                  </a:moveTo>
                  <a:lnTo>
                    <a:pt x="454902" y="4595"/>
                  </a:lnTo>
                  <a:lnTo>
                    <a:pt x="487067" y="156229"/>
                  </a:lnTo>
                  <a:lnTo>
                    <a:pt x="18379" y="16082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0" name="Forme libre 19"/>
            <p:cNvSpPr/>
            <p:nvPr/>
          </p:nvSpPr>
          <p:spPr>
            <a:xfrm>
              <a:off x="2660490" y="4617950"/>
              <a:ext cx="578967" cy="183799"/>
            </a:xfrm>
            <a:custGeom>
              <a:avLst/>
              <a:gdLst>
                <a:gd name="connsiteX0" fmla="*/ 0 w 578967"/>
                <a:gd name="connsiteY0" fmla="*/ 0 h 183799"/>
                <a:gd name="connsiteX1" fmla="*/ 533018 w 578967"/>
                <a:gd name="connsiteY1" fmla="*/ 9190 h 183799"/>
                <a:gd name="connsiteX2" fmla="*/ 578967 w 578967"/>
                <a:gd name="connsiteY2" fmla="*/ 183799 h 183799"/>
                <a:gd name="connsiteX3" fmla="*/ 64330 w 578967"/>
                <a:gd name="connsiteY3" fmla="*/ 142444 h 183799"/>
                <a:gd name="connsiteX4" fmla="*/ 0 w 578967"/>
                <a:gd name="connsiteY4" fmla="*/ 0 h 183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8967" h="183799">
                  <a:moveTo>
                    <a:pt x="0" y="0"/>
                  </a:moveTo>
                  <a:lnTo>
                    <a:pt x="533018" y="9190"/>
                  </a:lnTo>
                  <a:lnTo>
                    <a:pt x="578967" y="183799"/>
                  </a:lnTo>
                  <a:lnTo>
                    <a:pt x="64330" y="142444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1" name="Forme libre 20"/>
            <p:cNvSpPr/>
            <p:nvPr/>
          </p:nvSpPr>
          <p:spPr>
            <a:xfrm>
              <a:off x="2582376" y="4323871"/>
              <a:ext cx="574372" cy="137850"/>
            </a:xfrm>
            <a:custGeom>
              <a:avLst/>
              <a:gdLst>
                <a:gd name="connsiteX0" fmla="*/ 537612 w 574372"/>
                <a:gd name="connsiteY0" fmla="*/ 4595 h 137850"/>
                <a:gd name="connsiteX1" fmla="*/ 574372 w 574372"/>
                <a:gd name="connsiteY1" fmla="*/ 128660 h 137850"/>
                <a:gd name="connsiteX2" fmla="*/ 64330 w 574372"/>
                <a:gd name="connsiteY2" fmla="*/ 137850 h 137850"/>
                <a:gd name="connsiteX3" fmla="*/ 0 w 574372"/>
                <a:gd name="connsiteY3" fmla="*/ 0 h 137850"/>
                <a:gd name="connsiteX4" fmla="*/ 537612 w 574372"/>
                <a:gd name="connsiteY4" fmla="*/ 4595 h 137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74372" h="137850">
                  <a:moveTo>
                    <a:pt x="537612" y="4595"/>
                  </a:moveTo>
                  <a:lnTo>
                    <a:pt x="574372" y="128660"/>
                  </a:lnTo>
                  <a:lnTo>
                    <a:pt x="64330" y="137850"/>
                  </a:lnTo>
                  <a:lnTo>
                    <a:pt x="0" y="0"/>
                  </a:lnTo>
                  <a:lnTo>
                    <a:pt x="537612" y="4595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2" name="Forme libre 21"/>
            <p:cNvSpPr/>
            <p:nvPr/>
          </p:nvSpPr>
          <p:spPr>
            <a:xfrm>
              <a:off x="1635811" y="5853998"/>
              <a:ext cx="661676" cy="390573"/>
            </a:xfrm>
            <a:custGeom>
              <a:avLst/>
              <a:gdLst>
                <a:gd name="connsiteX0" fmla="*/ 0 w 661676"/>
                <a:gd name="connsiteY0" fmla="*/ 0 h 390573"/>
                <a:gd name="connsiteX1" fmla="*/ 620322 w 661676"/>
                <a:gd name="connsiteY1" fmla="*/ 27570 h 390573"/>
                <a:gd name="connsiteX2" fmla="*/ 661676 w 661676"/>
                <a:gd name="connsiteY2" fmla="*/ 147039 h 390573"/>
                <a:gd name="connsiteX3" fmla="*/ 96495 w 661676"/>
                <a:gd name="connsiteY3" fmla="*/ 390573 h 390573"/>
                <a:gd name="connsiteX4" fmla="*/ 0 w 661676"/>
                <a:gd name="connsiteY4" fmla="*/ 0 h 3905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1676" h="390573">
                  <a:moveTo>
                    <a:pt x="0" y="0"/>
                  </a:moveTo>
                  <a:lnTo>
                    <a:pt x="620322" y="27570"/>
                  </a:lnTo>
                  <a:lnTo>
                    <a:pt x="661676" y="147039"/>
                  </a:lnTo>
                  <a:lnTo>
                    <a:pt x="96495" y="390573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3" name="Forme libre 22"/>
            <p:cNvSpPr/>
            <p:nvPr/>
          </p:nvSpPr>
          <p:spPr>
            <a:xfrm>
              <a:off x="3712740" y="4135477"/>
              <a:ext cx="1222263" cy="505448"/>
            </a:xfrm>
            <a:custGeom>
              <a:avLst/>
              <a:gdLst>
                <a:gd name="connsiteX0" fmla="*/ 551397 w 1222263"/>
                <a:gd name="connsiteY0" fmla="*/ 505448 h 505448"/>
                <a:gd name="connsiteX1" fmla="*/ 1222263 w 1222263"/>
                <a:gd name="connsiteY1" fmla="*/ 395168 h 505448"/>
                <a:gd name="connsiteX2" fmla="*/ 785740 w 1222263"/>
                <a:gd name="connsiteY2" fmla="*/ 41355 h 505448"/>
                <a:gd name="connsiteX3" fmla="*/ 468687 w 1222263"/>
                <a:gd name="connsiteY3" fmla="*/ 0 h 505448"/>
                <a:gd name="connsiteX4" fmla="*/ 0 w 1222263"/>
                <a:gd name="connsiteY4" fmla="*/ 9190 h 505448"/>
                <a:gd name="connsiteX5" fmla="*/ 119469 w 1222263"/>
                <a:gd name="connsiteY5" fmla="*/ 170014 h 505448"/>
                <a:gd name="connsiteX6" fmla="*/ 450307 w 1222263"/>
                <a:gd name="connsiteY6" fmla="*/ 133255 h 505448"/>
                <a:gd name="connsiteX7" fmla="*/ 436522 w 1222263"/>
                <a:gd name="connsiteY7" fmla="*/ 248129 h 505448"/>
                <a:gd name="connsiteX8" fmla="*/ 349218 w 1222263"/>
                <a:gd name="connsiteY8" fmla="*/ 298674 h 505448"/>
                <a:gd name="connsiteX9" fmla="*/ 551397 w 1222263"/>
                <a:gd name="connsiteY9" fmla="*/ 505448 h 50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22263" h="505448">
                  <a:moveTo>
                    <a:pt x="551397" y="505448"/>
                  </a:moveTo>
                  <a:lnTo>
                    <a:pt x="1222263" y="395168"/>
                  </a:lnTo>
                  <a:lnTo>
                    <a:pt x="785740" y="41355"/>
                  </a:lnTo>
                  <a:lnTo>
                    <a:pt x="468687" y="0"/>
                  </a:lnTo>
                  <a:lnTo>
                    <a:pt x="0" y="9190"/>
                  </a:lnTo>
                  <a:lnTo>
                    <a:pt x="119469" y="170014"/>
                  </a:lnTo>
                  <a:lnTo>
                    <a:pt x="450307" y="133255"/>
                  </a:lnTo>
                  <a:lnTo>
                    <a:pt x="436522" y="248129"/>
                  </a:lnTo>
                  <a:lnTo>
                    <a:pt x="349218" y="298674"/>
                  </a:lnTo>
                  <a:lnTo>
                    <a:pt x="551397" y="505448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4" name="Forme libre 23"/>
            <p:cNvSpPr/>
            <p:nvPr/>
          </p:nvSpPr>
          <p:spPr>
            <a:xfrm>
              <a:off x="3559224" y="3816005"/>
              <a:ext cx="1417134" cy="324067"/>
            </a:xfrm>
            <a:custGeom>
              <a:avLst/>
              <a:gdLst>
                <a:gd name="connsiteX0" fmla="*/ 1066035 w 1383088"/>
                <a:gd name="connsiteY0" fmla="*/ 280293 h 280293"/>
                <a:gd name="connsiteX1" fmla="*/ 1383088 w 1383088"/>
                <a:gd name="connsiteY1" fmla="*/ 261913 h 280293"/>
                <a:gd name="connsiteX2" fmla="*/ 1153339 w 1383088"/>
                <a:gd name="connsiteY2" fmla="*/ 0 h 280293"/>
                <a:gd name="connsiteX3" fmla="*/ 675462 w 1383088"/>
                <a:gd name="connsiteY3" fmla="*/ 9190 h 280293"/>
                <a:gd name="connsiteX4" fmla="*/ 0 w 1383088"/>
                <a:gd name="connsiteY4" fmla="*/ 0 h 280293"/>
                <a:gd name="connsiteX5" fmla="*/ 124065 w 1383088"/>
                <a:gd name="connsiteY5" fmla="*/ 142444 h 280293"/>
                <a:gd name="connsiteX6" fmla="*/ 946565 w 1383088"/>
                <a:gd name="connsiteY6" fmla="*/ 128659 h 280293"/>
                <a:gd name="connsiteX7" fmla="*/ 1066035 w 1383088"/>
                <a:gd name="connsiteY7" fmla="*/ 280293 h 280293"/>
                <a:gd name="connsiteX0" fmla="*/ 1100081 w 1417134"/>
                <a:gd name="connsiteY0" fmla="*/ 324067 h 324067"/>
                <a:gd name="connsiteX1" fmla="*/ 1417134 w 1417134"/>
                <a:gd name="connsiteY1" fmla="*/ 305687 h 324067"/>
                <a:gd name="connsiteX2" fmla="*/ 1187385 w 1417134"/>
                <a:gd name="connsiteY2" fmla="*/ 43774 h 324067"/>
                <a:gd name="connsiteX3" fmla="*/ 709508 w 1417134"/>
                <a:gd name="connsiteY3" fmla="*/ 52964 h 324067"/>
                <a:gd name="connsiteX4" fmla="*/ 0 w 1417134"/>
                <a:gd name="connsiteY4" fmla="*/ 0 h 324067"/>
                <a:gd name="connsiteX5" fmla="*/ 158111 w 1417134"/>
                <a:gd name="connsiteY5" fmla="*/ 186218 h 324067"/>
                <a:gd name="connsiteX6" fmla="*/ 980611 w 1417134"/>
                <a:gd name="connsiteY6" fmla="*/ 172433 h 324067"/>
                <a:gd name="connsiteX7" fmla="*/ 1100081 w 1417134"/>
                <a:gd name="connsiteY7" fmla="*/ 324067 h 324067"/>
                <a:gd name="connsiteX0" fmla="*/ 1100081 w 1417134"/>
                <a:gd name="connsiteY0" fmla="*/ 324067 h 324067"/>
                <a:gd name="connsiteX1" fmla="*/ 1417134 w 1417134"/>
                <a:gd name="connsiteY1" fmla="*/ 305687 h 324067"/>
                <a:gd name="connsiteX2" fmla="*/ 1187385 w 1417134"/>
                <a:gd name="connsiteY2" fmla="*/ 43774 h 324067"/>
                <a:gd name="connsiteX3" fmla="*/ 641414 w 1417134"/>
                <a:gd name="connsiteY3" fmla="*/ 28645 h 324067"/>
                <a:gd name="connsiteX4" fmla="*/ 0 w 1417134"/>
                <a:gd name="connsiteY4" fmla="*/ 0 h 324067"/>
                <a:gd name="connsiteX5" fmla="*/ 158111 w 1417134"/>
                <a:gd name="connsiteY5" fmla="*/ 186218 h 324067"/>
                <a:gd name="connsiteX6" fmla="*/ 980611 w 1417134"/>
                <a:gd name="connsiteY6" fmla="*/ 172433 h 324067"/>
                <a:gd name="connsiteX7" fmla="*/ 1100081 w 1417134"/>
                <a:gd name="connsiteY7" fmla="*/ 324067 h 324067"/>
                <a:gd name="connsiteX0" fmla="*/ 1100081 w 1417134"/>
                <a:gd name="connsiteY0" fmla="*/ 324067 h 324067"/>
                <a:gd name="connsiteX1" fmla="*/ 1417134 w 1417134"/>
                <a:gd name="connsiteY1" fmla="*/ 305687 h 324067"/>
                <a:gd name="connsiteX2" fmla="*/ 1187385 w 1417134"/>
                <a:gd name="connsiteY2" fmla="*/ 43774 h 324067"/>
                <a:gd name="connsiteX3" fmla="*/ 641414 w 1417134"/>
                <a:gd name="connsiteY3" fmla="*/ 28645 h 324067"/>
                <a:gd name="connsiteX4" fmla="*/ 0 w 1417134"/>
                <a:gd name="connsiteY4" fmla="*/ 0 h 324067"/>
                <a:gd name="connsiteX5" fmla="*/ 158111 w 1417134"/>
                <a:gd name="connsiteY5" fmla="*/ 186218 h 324067"/>
                <a:gd name="connsiteX6" fmla="*/ 975748 w 1417134"/>
                <a:gd name="connsiteY6" fmla="*/ 191889 h 324067"/>
                <a:gd name="connsiteX7" fmla="*/ 1100081 w 1417134"/>
                <a:gd name="connsiteY7" fmla="*/ 324067 h 324067"/>
                <a:gd name="connsiteX0" fmla="*/ 1036851 w 1417134"/>
                <a:gd name="connsiteY0" fmla="*/ 324067 h 324067"/>
                <a:gd name="connsiteX1" fmla="*/ 1417134 w 1417134"/>
                <a:gd name="connsiteY1" fmla="*/ 305687 h 324067"/>
                <a:gd name="connsiteX2" fmla="*/ 1187385 w 1417134"/>
                <a:gd name="connsiteY2" fmla="*/ 43774 h 324067"/>
                <a:gd name="connsiteX3" fmla="*/ 641414 w 1417134"/>
                <a:gd name="connsiteY3" fmla="*/ 28645 h 324067"/>
                <a:gd name="connsiteX4" fmla="*/ 0 w 1417134"/>
                <a:gd name="connsiteY4" fmla="*/ 0 h 324067"/>
                <a:gd name="connsiteX5" fmla="*/ 158111 w 1417134"/>
                <a:gd name="connsiteY5" fmla="*/ 186218 h 324067"/>
                <a:gd name="connsiteX6" fmla="*/ 975748 w 1417134"/>
                <a:gd name="connsiteY6" fmla="*/ 191889 h 324067"/>
                <a:gd name="connsiteX7" fmla="*/ 1036851 w 1417134"/>
                <a:gd name="connsiteY7" fmla="*/ 324067 h 324067"/>
                <a:gd name="connsiteX0" fmla="*/ 1036851 w 1417134"/>
                <a:gd name="connsiteY0" fmla="*/ 324067 h 324067"/>
                <a:gd name="connsiteX1" fmla="*/ 1417134 w 1417134"/>
                <a:gd name="connsiteY1" fmla="*/ 305687 h 324067"/>
                <a:gd name="connsiteX2" fmla="*/ 1187385 w 1417134"/>
                <a:gd name="connsiteY2" fmla="*/ 43774 h 324067"/>
                <a:gd name="connsiteX3" fmla="*/ 641414 w 1417134"/>
                <a:gd name="connsiteY3" fmla="*/ 28645 h 324067"/>
                <a:gd name="connsiteX4" fmla="*/ 0 w 1417134"/>
                <a:gd name="connsiteY4" fmla="*/ 0 h 324067"/>
                <a:gd name="connsiteX5" fmla="*/ 187294 w 1417134"/>
                <a:gd name="connsiteY5" fmla="*/ 215401 h 324067"/>
                <a:gd name="connsiteX6" fmla="*/ 975748 w 1417134"/>
                <a:gd name="connsiteY6" fmla="*/ 191889 h 324067"/>
                <a:gd name="connsiteX7" fmla="*/ 1036851 w 1417134"/>
                <a:gd name="connsiteY7" fmla="*/ 324067 h 324067"/>
                <a:gd name="connsiteX0" fmla="*/ 1036851 w 1417134"/>
                <a:gd name="connsiteY0" fmla="*/ 324067 h 324067"/>
                <a:gd name="connsiteX1" fmla="*/ 1417134 w 1417134"/>
                <a:gd name="connsiteY1" fmla="*/ 305687 h 324067"/>
                <a:gd name="connsiteX2" fmla="*/ 1187385 w 1417134"/>
                <a:gd name="connsiteY2" fmla="*/ 43774 h 324067"/>
                <a:gd name="connsiteX3" fmla="*/ 641414 w 1417134"/>
                <a:gd name="connsiteY3" fmla="*/ 28645 h 324067"/>
                <a:gd name="connsiteX4" fmla="*/ 0 w 1417134"/>
                <a:gd name="connsiteY4" fmla="*/ 0 h 324067"/>
                <a:gd name="connsiteX5" fmla="*/ 187294 w 1417134"/>
                <a:gd name="connsiteY5" fmla="*/ 215401 h 324067"/>
                <a:gd name="connsiteX6" fmla="*/ 975748 w 1417134"/>
                <a:gd name="connsiteY6" fmla="*/ 216208 h 324067"/>
                <a:gd name="connsiteX7" fmla="*/ 1036851 w 1417134"/>
                <a:gd name="connsiteY7" fmla="*/ 324067 h 324067"/>
                <a:gd name="connsiteX0" fmla="*/ 1036851 w 1417134"/>
                <a:gd name="connsiteY0" fmla="*/ 324067 h 324067"/>
                <a:gd name="connsiteX1" fmla="*/ 1417134 w 1417134"/>
                <a:gd name="connsiteY1" fmla="*/ 305687 h 324067"/>
                <a:gd name="connsiteX2" fmla="*/ 1187385 w 1417134"/>
                <a:gd name="connsiteY2" fmla="*/ 43774 h 324067"/>
                <a:gd name="connsiteX3" fmla="*/ 641414 w 1417134"/>
                <a:gd name="connsiteY3" fmla="*/ 28645 h 324067"/>
                <a:gd name="connsiteX4" fmla="*/ 0 w 1417134"/>
                <a:gd name="connsiteY4" fmla="*/ 0 h 324067"/>
                <a:gd name="connsiteX5" fmla="*/ 187294 w 1417134"/>
                <a:gd name="connsiteY5" fmla="*/ 186218 h 324067"/>
                <a:gd name="connsiteX6" fmla="*/ 975748 w 1417134"/>
                <a:gd name="connsiteY6" fmla="*/ 216208 h 324067"/>
                <a:gd name="connsiteX7" fmla="*/ 1036851 w 1417134"/>
                <a:gd name="connsiteY7" fmla="*/ 324067 h 3240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417134" h="324067">
                  <a:moveTo>
                    <a:pt x="1036851" y="324067"/>
                  </a:moveTo>
                  <a:lnTo>
                    <a:pt x="1417134" y="305687"/>
                  </a:lnTo>
                  <a:lnTo>
                    <a:pt x="1187385" y="43774"/>
                  </a:lnTo>
                  <a:lnTo>
                    <a:pt x="641414" y="28645"/>
                  </a:lnTo>
                  <a:lnTo>
                    <a:pt x="0" y="0"/>
                  </a:lnTo>
                  <a:lnTo>
                    <a:pt x="187294" y="186218"/>
                  </a:lnTo>
                  <a:lnTo>
                    <a:pt x="975748" y="216208"/>
                  </a:lnTo>
                  <a:lnTo>
                    <a:pt x="1036851" y="324067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  <p:sp>
          <p:nvSpPr>
            <p:cNvPr id="26" name="Forme libre 25"/>
            <p:cNvSpPr/>
            <p:nvPr/>
          </p:nvSpPr>
          <p:spPr>
            <a:xfrm>
              <a:off x="6988957" y="5720744"/>
              <a:ext cx="1231453" cy="363003"/>
            </a:xfrm>
            <a:custGeom>
              <a:avLst/>
              <a:gdLst>
                <a:gd name="connsiteX0" fmla="*/ 0 w 1231453"/>
                <a:gd name="connsiteY0" fmla="*/ 9190 h 363003"/>
                <a:gd name="connsiteX1" fmla="*/ 629511 w 1231453"/>
                <a:gd name="connsiteY1" fmla="*/ 0 h 363003"/>
                <a:gd name="connsiteX2" fmla="*/ 1226858 w 1231453"/>
                <a:gd name="connsiteY2" fmla="*/ 229748 h 363003"/>
                <a:gd name="connsiteX3" fmla="*/ 1231453 w 1231453"/>
                <a:gd name="connsiteY3" fmla="*/ 363003 h 363003"/>
                <a:gd name="connsiteX4" fmla="*/ 776551 w 1231453"/>
                <a:gd name="connsiteY4" fmla="*/ 303268 h 363003"/>
                <a:gd name="connsiteX5" fmla="*/ 101089 w 1231453"/>
                <a:gd name="connsiteY5" fmla="*/ 261913 h 363003"/>
                <a:gd name="connsiteX6" fmla="*/ 0 w 1231453"/>
                <a:gd name="connsiteY6" fmla="*/ 9190 h 363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31453" h="363003">
                  <a:moveTo>
                    <a:pt x="0" y="9190"/>
                  </a:moveTo>
                  <a:lnTo>
                    <a:pt x="629511" y="0"/>
                  </a:lnTo>
                  <a:lnTo>
                    <a:pt x="1226858" y="229748"/>
                  </a:lnTo>
                  <a:lnTo>
                    <a:pt x="1231453" y="363003"/>
                  </a:lnTo>
                  <a:lnTo>
                    <a:pt x="776551" y="303268"/>
                  </a:lnTo>
                  <a:lnTo>
                    <a:pt x="101089" y="261913"/>
                  </a:lnTo>
                  <a:lnTo>
                    <a:pt x="0" y="9190"/>
                  </a:lnTo>
                  <a:close/>
                </a:path>
              </a:pathLst>
            </a:custGeom>
            <a:noFill/>
            <a:ln w="28575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CH"/>
            </a:p>
          </p:txBody>
        </p:sp>
      </p:grpSp>
    </p:spTree>
    <p:extLst>
      <p:ext uri="{BB962C8B-B14F-4D97-AF65-F5344CB8AC3E}">
        <p14:creationId xmlns:p14="http://schemas.microsoft.com/office/powerpoint/2010/main" val="29978498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Densification du bâti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U.02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2412363358"/>
              </p:ext>
            </p:extLst>
          </p:nvPr>
        </p:nvGraphicFramePr>
        <p:xfrm>
          <a:off x="1043608" y="2420888"/>
          <a:ext cx="69130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1528728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51520" y="1844824"/>
            <a:ext cx="7344816" cy="4032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533400" indent="-5334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914400" indent="-4572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95400" indent="-381000">
              <a:spcBef>
                <a:spcPct val="20000"/>
              </a:spcBef>
              <a:buChar char="•"/>
              <a:tabLst>
                <a:tab pos="450850" algn="l"/>
                <a:tab pos="7159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714500" indent="-342900">
              <a:spcBef>
                <a:spcPct val="20000"/>
              </a:spcBef>
              <a:buChar char="–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1700" indent="-342900">
              <a:spcBef>
                <a:spcPct val="20000"/>
              </a:spcBef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289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61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33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0500" indent="-342900" fontAlgn="base">
              <a:spcBef>
                <a:spcPct val="20000"/>
              </a:spcBef>
              <a:spcAft>
                <a:spcPct val="0"/>
              </a:spcAft>
              <a:buChar char="»"/>
              <a:tabLst>
                <a:tab pos="450850" algn="l"/>
                <a:tab pos="715963" algn="l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90000"/>
              </a:lnSpc>
              <a:buNone/>
              <a:defRPr/>
            </a:pPr>
            <a:r>
              <a:rPr lang="fr-CH" altLang="fr-FR" sz="1800" b="1" dirty="0">
                <a:latin typeface="Arial Black" panose="020B0A04020102020204" pitchFamily="34" charset="0"/>
              </a:rPr>
              <a:t>Densification du bâti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251520" y="928688"/>
            <a:ext cx="849719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DEVELOPPER L’URBANISATION VERS L’INTERIEUR</a:t>
            </a:r>
          </a:p>
          <a:p>
            <a:pPr>
              <a:spcBef>
                <a:spcPts val="0"/>
              </a:spcBef>
              <a:buFontTx/>
              <a:buNone/>
            </a:pPr>
            <a:r>
              <a:rPr lang="fr-CH" altLang="fr-FR" sz="1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CRÉER UN MILIEU BÂTI COMPACT</a:t>
            </a:r>
          </a:p>
        </p:txBody>
      </p:sp>
      <p:sp>
        <p:nvSpPr>
          <p:cNvPr id="7" name="Organigramme : Multidocument 6"/>
          <p:cNvSpPr/>
          <p:nvPr/>
        </p:nvSpPr>
        <p:spPr>
          <a:xfrm>
            <a:off x="7884368" y="928688"/>
            <a:ext cx="1171278" cy="864000"/>
          </a:xfrm>
          <a:prstGeom prst="flowChartMultidocumen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tIns="0" rtlCol="0" anchor="ctr"/>
          <a:lstStyle/>
          <a:p>
            <a:pPr algn="ctr"/>
            <a:r>
              <a:rPr lang="fr-CH" sz="1600" dirty="0"/>
              <a:t>U.01.2</a:t>
            </a:r>
          </a:p>
          <a:p>
            <a:pPr algn="ctr"/>
            <a:r>
              <a:rPr lang="fr-CH" sz="1600" dirty="0"/>
              <a:t>U.02</a:t>
            </a:r>
          </a:p>
        </p:txBody>
      </p:sp>
      <p:graphicFrame>
        <p:nvGraphicFramePr>
          <p:cNvPr id="2" name="Diagramme 1"/>
          <p:cNvGraphicFramePr/>
          <p:nvPr>
            <p:extLst>
              <p:ext uri="{D42A27DB-BD31-4B8C-83A1-F6EECF244321}">
                <p14:modId xmlns:p14="http://schemas.microsoft.com/office/powerpoint/2010/main" val="4211539270"/>
              </p:ext>
            </p:extLst>
          </p:nvPr>
        </p:nvGraphicFramePr>
        <p:xfrm>
          <a:off x="1043608" y="2420888"/>
          <a:ext cx="691301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Rectangle 3"/>
          <p:cNvSpPr/>
          <p:nvPr/>
        </p:nvSpPr>
        <p:spPr>
          <a:xfrm>
            <a:off x="3347864" y="2348880"/>
            <a:ext cx="4752528" cy="4248472"/>
          </a:xfrm>
          <a:prstGeom prst="rect">
            <a:avLst/>
          </a:prstGeom>
          <a:solidFill>
            <a:schemeClr val="bg1">
              <a:alpha val="95000"/>
            </a:schemeClr>
          </a:solidFill>
          <a:ln w="57150">
            <a:solidFill>
              <a:schemeClr val="tx1">
                <a:lumMod val="95000"/>
                <a:lumOff val="5000"/>
                <a:alpha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/>
          </a:p>
        </p:txBody>
      </p:sp>
      <p:graphicFrame>
        <p:nvGraphicFramePr>
          <p:cNvPr id="6" name="Diagramme 5"/>
          <p:cNvGraphicFramePr/>
          <p:nvPr>
            <p:extLst>
              <p:ext uri="{D42A27DB-BD31-4B8C-83A1-F6EECF244321}">
                <p14:modId xmlns:p14="http://schemas.microsoft.com/office/powerpoint/2010/main" val="3298017176"/>
              </p:ext>
            </p:extLst>
          </p:nvPr>
        </p:nvGraphicFramePr>
        <p:xfrm>
          <a:off x="3567754" y="2564904"/>
          <a:ext cx="4100466" cy="39199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2447970358"/>
      </p:ext>
    </p:extLst>
  </p:cSld>
  <p:clrMapOvr>
    <a:masterClrMapping/>
  </p:clrMapOvr>
</p:sld>
</file>

<file path=ppt/theme/theme1.xml><?xml version="1.0" encoding="utf-8"?>
<a:theme xmlns:a="http://schemas.openxmlformats.org/drawingml/2006/main" name="presentation powerpoint SDT">
  <a:themeElements>
    <a:clrScheme name="presentation powerpoint SD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 powerpoint SD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sentation powerpoint SD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powerpoint SD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powerpoint SD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powerpoint SD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powerpoint SD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 powerpoint SD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powerpoint SD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powerpoint SD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powerpoint SD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powerpoint SD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powerpoint SD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 powerpoint SD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20150806_CDDT_Présentation GVT</Template>
  <TotalTime>1832</TotalTime>
  <Words>1802</Words>
  <Application>Microsoft Office PowerPoint</Application>
  <PresentationFormat>Affichage à l'écran (4:3)</PresentationFormat>
  <Paragraphs>388</Paragraphs>
  <Slides>28</Slides>
  <Notes>26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28</vt:i4>
      </vt:variant>
    </vt:vector>
  </HeadingPairs>
  <TitlesOfParts>
    <vt:vector size="32" baseType="lpstr">
      <vt:lpstr>Arial</vt:lpstr>
      <vt:lpstr>Arial Black</vt:lpstr>
      <vt:lpstr>Wingdings</vt:lpstr>
      <vt:lpstr>presentation powerpoint SDT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Morin Anthony</dc:creator>
  <cp:lastModifiedBy>Sabine Lachat</cp:lastModifiedBy>
  <cp:revision>253</cp:revision>
  <dcterms:created xsi:type="dcterms:W3CDTF">2015-08-06T12:33:10Z</dcterms:created>
  <dcterms:modified xsi:type="dcterms:W3CDTF">2017-08-30T09:16:04Z</dcterms:modified>
</cp:coreProperties>
</file>