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8" r:id="rId3"/>
    <p:sldId id="275" r:id="rId4"/>
    <p:sldId id="276" r:id="rId5"/>
    <p:sldId id="277" r:id="rId6"/>
    <p:sldId id="278" r:id="rId7"/>
    <p:sldId id="279" r:id="rId8"/>
    <p:sldId id="281" r:id="rId9"/>
    <p:sldId id="283" r:id="rId10"/>
    <p:sldId id="282" r:id="rId11"/>
    <p:sldId id="290" r:id="rId12"/>
    <p:sldId id="285" r:id="rId13"/>
    <p:sldId id="287" r:id="rId14"/>
    <p:sldId id="284" r:id="rId1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bine Lachat" initials="SL" lastIdx="2" clrIdx="0">
    <p:extLst>
      <p:ext uri="{19B8F6BF-5375-455C-9EA6-DF929625EA0E}">
        <p15:presenceInfo xmlns:p15="http://schemas.microsoft.com/office/powerpoint/2012/main" userId="d85d4224d0ec275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4660"/>
  </p:normalViewPr>
  <p:slideViewPr>
    <p:cSldViewPr snapToGrid="0">
      <p:cViewPr varScale="1">
        <p:scale>
          <a:sx n="68" d="100"/>
          <a:sy n="68" d="100"/>
        </p:scale>
        <p:origin x="100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84A967-0F33-465E-826D-DEA663AC05D6}" type="datetimeFigureOut">
              <a:rPr lang="fr-CH" smtClean="0"/>
              <a:t>28.01.2020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70F198-B2F1-4E86-8216-A151803C78E4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967990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70F198-B2F1-4E86-8216-A151803C78E4}" type="slidenum">
              <a:rPr lang="fr-CH" smtClean="0"/>
              <a:t>12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810069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70F198-B2F1-4E86-8216-A151803C78E4}" type="slidenum">
              <a:rPr lang="fr-CH" smtClean="0"/>
              <a:t>13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86132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4ACBBB-AAE9-47E7-983C-E8C01B9B72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075AC88-6E60-4374-873A-4A4892DCA4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F1F93A8-C85B-4982-ACE8-1BAB9C1A6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8E93C-AF22-45AD-82A1-3C6B3B821993}" type="datetimeFigureOut">
              <a:rPr lang="fr-CH" smtClean="0"/>
              <a:t>28.01.2020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F3EA348-1B7A-4914-87AA-8F3E1BA1C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6F843FC-806F-4830-9DA4-65001F9AB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1268E-DA6C-469B-9F22-E4A4CFE414E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87639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A27F51-96D6-4E89-B6C2-890C416F9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6266D02-C365-48D3-9054-534DCFFF07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9888FA1-5ED8-4861-B8DC-FC62B5775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8E93C-AF22-45AD-82A1-3C6B3B821993}" type="datetimeFigureOut">
              <a:rPr lang="fr-CH" smtClean="0"/>
              <a:t>28.01.2020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2D68910-EDBC-44E0-A459-E04B88933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37351AE-D33A-4FF8-A55D-5198E0E81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1268E-DA6C-469B-9F22-E4A4CFE414E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616139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BB42C02-D6DE-4401-B573-3605DDE9D5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5D9D1CB-FA01-46C0-B5D7-01749ABC99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48CE14E-179C-4A82-841B-375E6FEF8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8E93C-AF22-45AD-82A1-3C6B3B821993}" type="datetimeFigureOut">
              <a:rPr lang="fr-CH" smtClean="0"/>
              <a:t>28.01.2020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C50607F-A7A7-4A7B-8536-79F1F3832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FBD3559-637B-4A21-AE31-F13EF5148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1268E-DA6C-469B-9F22-E4A4CFE414E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012778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1/28/2020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03021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963F60-48EA-4296-9230-390DB911B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384FC4C-2C9F-4E98-ADB9-B455274857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94CDA62-C9F4-415B-A7E4-519D8B609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8E93C-AF22-45AD-82A1-3C6B3B821993}" type="datetimeFigureOut">
              <a:rPr lang="fr-CH" smtClean="0"/>
              <a:t>28.01.2020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BFD5845-416A-4B12-84B7-5CBFA2433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487EE2A-D52F-4296-AB62-803265567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1268E-DA6C-469B-9F22-E4A4CFE414E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108528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62283D-5705-45B3-B3A6-EC7343C340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7F2C71C-8758-4CF3-B90C-DF79D3465A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3C996AA-6036-4DAF-BBE5-D9DF488AC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8E93C-AF22-45AD-82A1-3C6B3B821993}" type="datetimeFigureOut">
              <a:rPr lang="fr-CH" smtClean="0"/>
              <a:t>28.01.2020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8B639EC-B833-466C-857F-E0080615D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DB95D0D-7100-4F23-AAF0-0462CE81B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1268E-DA6C-469B-9F22-E4A4CFE414E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44203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9C6F81-7CD8-421E-A9C9-D9E5FDCA5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847702C-7B4A-40E4-B09E-B11B9915DF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9C7AB8F-D9C3-4795-872E-E4B5526FA0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BD3FCBF-EC08-4F0E-A0CF-E6CE47FF2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8E93C-AF22-45AD-82A1-3C6B3B821993}" type="datetimeFigureOut">
              <a:rPr lang="fr-CH" smtClean="0"/>
              <a:t>28.01.2020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1D1CE16-D28B-4E9A-A521-D367E0B8B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FC514BF-4BA4-466B-98A4-38C180B8D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1268E-DA6C-469B-9F22-E4A4CFE414E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053786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01DACE-98EB-4C37-BB56-B5D4C1937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56DAB55-9EA2-4B58-824F-626FA6BB14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47E4FA1-5DBA-4E74-A0EA-B3BE37AAD8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635360A-C0D3-433C-A402-15A7273AE9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A80C103-F31B-43E0-90F7-2F96BD88BA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5C21B73-32A6-4B94-A3FB-582A7AF1C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8E93C-AF22-45AD-82A1-3C6B3B821993}" type="datetimeFigureOut">
              <a:rPr lang="fr-CH" smtClean="0"/>
              <a:t>28.01.2020</a:t>
            </a:fld>
            <a:endParaRPr lang="fr-CH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025D532-3225-4875-BF3C-B5D4415B8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E0EB705-00AB-46D0-AAAF-94EB80994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1268E-DA6C-469B-9F22-E4A4CFE414E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052011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CDC073-E828-4C47-A5C8-377106C83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0429366-640F-4635-813D-0E768F65C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8E93C-AF22-45AD-82A1-3C6B3B821993}" type="datetimeFigureOut">
              <a:rPr lang="fr-CH" smtClean="0"/>
              <a:t>28.01.2020</a:t>
            </a:fld>
            <a:endParaRPr lang="fr-CH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C34E5D0-7BCA-4BB8-A017-8EC0F4D6A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B637BF1-1D08-41E0-8101-B4650E4FA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1268E-DA6C-469B-9F22-E4A4CFE414E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903842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C0EE727-EA51-4658-9A0E-20A2BB1F9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8E93C-AF22-45AD-82A1-3C6B3B821993}" type="datetimeFigureOut">
              <a:rPr lang="fr-CH" smtClean="0"/>
              <a:t>28.01.2020</a:t>
            </a:fld>
            <a:endParaRPr lang="fr-CH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5652CA8-4D72-4CA1-8A7F-F4C4C7F24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C4A8833-8752-4B82-B9F7-1BE56B269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1268E-DA6C-469B-9F22-E4A4CFE414E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95371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DD1D1A4-AD06-4740-873D-FC87196CBD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EA91BA7-92B4-4D55-B3A5-B6815D9582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622FD72-F156-489A-AFE3-1BEA459962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BE794B2-8D52-4C70-AC6D-717C501F0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8E93C-AF22-45AD-82A1-3C6B3B821993}" type="datetimeFigureOut">
              <a:rPr lang="fr-CH" smtClean="0"/>
              <a:t>28.01.2020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5D2BCD5-1842-49B6-89C8-3DE76F991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1D0D034-2CAB-46BD-B7FE-2A2621128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1268E-DA6C-469B-9F22-E4A4CFE414E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929659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82A2DB-C10E-4CB6-9888-77FC0B4B3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3296A40-FC6D-4083-A7A2-4FB26B4847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FABBBBD-5209-467B-A059-8EF27CACCF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D6272C4-3B2C-472B-824B-1D1A36E16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8E93C-AF22-45AD-82A1-3C6B3B821993}" type="datetimeFigureOut">
              <a:rPr lang="fr-CH" smtClean="0"/>
              <a:t>28.01.2020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52AEFAD-EEDA-4B27-AB28-39845504C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77543E6-B3A9-4008-84B0-11F1FB5F2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1268E-DA6C-469B-9F22-E4A4CFE414E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72350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783315E-CEFF-469A-BBD5-2D887B4FB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A6EEFBD-2E19-4B1F-AE22-7C4193DE33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F2EA98D-CDE1-4E4D-8E8D-A739D6FF88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8E93C-AF22-45AD-82A1-3C6B3B821993}" type="datetimeFigureOut">
              <a:rPr lang="fr-CH" smtClean="0"/>
              <a:t>28.01.2020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5A8AED3-619C-422F-8DB2-68FE746005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326E6D4-43AF-486B-A9FF-9F5540E25B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1268E-DA6C-469B-9F22-E4A4CFE414E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02411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8D41F5-49F8-45CB-9EF5-687FD955C8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0067" y="575733"/>
            <a:ext cx="9364133" cy="4458231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br>
              <a:rPr lang="fr-CH" dirty="0"/>
            </a:br>
            <a:br>
              <a:rPr lang="fr-CH" dirty="0"/>
            </a:br>
            <a:br>
              <a:rPr lang="fr-CH" dirty="0"/>
            </a:br>
            <a:br>
              <a:rPr lang="fr-CH" dirty="0"/>
            </a:br>
            <a:br>
              <a:rPr lang="fr-CH" dirty="0"/>
            </a:br>
            <a:br>
              <a:rPr lang="fr-CH" dirty="0"/>
            </a:br>
            <a:br>
              <a:rPr lang="fr-CH" dirty="0"/>
            </a:br>
            <a:br>
              <a:rPr lang="fr-CH" dirty="0"/>
            </a:br>
            <a:r>
              <a:rPr lang="fr-CH" b="1" dirty="0">
                <a:solidFill>
                  <a:srgbClr val="FFC000"/>
                </a:solidFill>
              </a:rPr>
              <a:t>RPT-JU  : Suite à donner à l’étude</a:t>
            </a:r>
            <a:br>
              <a:rPr lang="fr-CH" b="1" dirty="0"/>
            </a:br>
            <a:r>
              <a:rPr lang="fr-CH" b="1" dirty="0"/>
              <a:t> </a:t>
            </a:r>
            <a:r>
              <a:rPr lang="fr-CH" sz="5300" b="1" dirty="0">
                <a:solidFill>
                  <a:srgbClr val="92D050"/>
                </a:solidFill>
              </a:rPr>
              <a:t>Rapport Gouvernement - Comité AJC  Convergences / Divergences</a:t>
            </a:r>
            <a:br>
              <a:rPr lang="fr-CH" b="1" dirty="0">
                <a:solidFill>
                  <a:srgbClr val="FFC000"/>
                </a:solidFill>
              </a:rPr>
            </a:br>
            <a:r>
              <a:rPr lang="fr-CH" b="1" dirty="0">
                <a:solidFill>
                  <a:srgbClr val="0070C0"/>
                </a:solidFill>
              </a:rPr>
              <a:t>Propositions Comité AJC</a:t>
            </a:r>
          </a:p>
        </p:txBody>
      </p:sp>
    </p:spTree>
    <p:extLst>
      <p:ext uri="{BB962C8B-B14F-4D97-AF65-F5344CB8AC3E}">
        <p14:creationId xmlns:p14="http://schemas.microsoft.com/office/powerpoint/2010/main" val="6108748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CD1805-C8A5-4896-8634-0404182AF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3268"/>
            <a:ext cx="10515600" cy="1738556"/>
          </a:xfrm>
        </p:spPr>
        <p:txBody>
          <a:bodyPr>
            <a:normAutofit fontScale="90000"/>
          </a:bodyPr>
          <a:lstStyle/>
          <a:p>
            <a:br>
              <a:rPr lang="fr-CH" b="1" dirty="0"/>
            </a:br>
            <a:r>
              <a:rPr lang="fr-CH" b="1" dirty="0"/>
              <a:t>Q 9. Mutualisation de l’impôt sur les </a:t>
            </a:r>
            <a:br>
              <a:rPr lang="fr-CH" b="1" dirty="0"/>
            </a:br>
            <a:r>
              <a:rPr lang="fr-CH" b="1" dirty="0"/>
              <a:t>        frontaliers</a:t>
            </a:r>
            <a:br>
              <a:rPr lang="fr-CH" dirty="0"/>
            </a:br>
            <a:endParaRPr lang="fr-CH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E42FBFBA-C2B0-41BE-9B2B-F97224FFCC51}"/>
              </a:ext>
            </a:extLst>
          </p:cNvPr>
          <p:cNvSpPr txBox="1"/>
          <p:nvPr/>
        </p:nvSpPr>
        <p:spPr>
          <a:xfrm>
            <a:off x="5232478" y="2051824"/>
            <a:ext cx="6639083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</a:pPr>
            <a:endParaRPr lang="fr-CH" sz="3200" dirty="0"/>
          </a:p>
          <a:p>
            <a:pPr>
              <a:spcBef>
                <a:spcPts val="1800"/>
              </a:spcBef>
            </a:pPr>
            <a:r>
              <a:rPr lang="fr-CH" sz="3200" dirty="0"/>
              <a:t>Ni le Comité AJC, ni les communes ne sont d’accord avec le système proposé</a:t>
            </a: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3CC716B6-3CC4-4C8D-8EA6-F94846B12131}"/>
              </a:ext>
            </a:extLst>
          </p:cNvPr>
          <p:cNvSpPr/>
          <p:nvPr/>
        </p:nvSpPr>
        <p:spPr>
          <a:xfrm>
            <a:off x="606669" y="2209801"/>
            <a:ext cx="4387362" cy="275785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fr-CH" sz="3200" b="1" dirty="0">
                <a:solidFill>
                  <a:schemeClr val="tx1"/>
                </a:solidFill>
              </a:rPr>
              <a:t>Divergence Gouvernement -  Comité AJC</a:t>
            </a:r>
          </a:p>
        </p:txBody>
      </p:sp>
      <p:pic>
        <p:nvPicPr>
          <p:cNvPr id="6" name="Image 5" descr="Résultat de recherche d'images pour &quot;3 D man réflexion&quot;">
            <a:extLst>
              <a:ext uri="{FF2B5EF4-FFF2-40B4-BE49-F238E27FC236}">
                <a16:creationId xmlns:a16="http://schemas.microsoft.com/office/drawing/2014/main" id="{266AD95B-5C6F-4C88-ACDC-559F447BB5E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3760" y="622860"/>
            <a:ext cx="1215886" cy="14289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311549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42976"/>
            <a:ext cx="8816340" cy="8623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libri"/>
                <a:cs typeface="Calibri"/>
              </a:rPr>
              <a:t>Répartition de l’impôt frontalier dans le </a:t>
            </a:r>
            <a:r>
              <a:rPr sz="1800" dirty="0">
                <a:latin typeface="Calibri"/>
                <a:cs typeface="Calibri"/>
              </a:rPr>
              <a:t>canton </a:t>
            </a:r>
            <a:r>
              <a:rPr sz="1800" spc="-5" dirty="0">
                <a:latin typeface="Calibri"/>
                <a:cs typeface="Calibri"/>
              </a:rPr>
              <a:t>du </a:t>
            </a:r>
            <a:r>
              <a:rPr sz="1800" dirty="0">
                <a:latin typeface="Calibri"/>
                <a:cs typeface="Calibri"/>
              </a:rPr>
              <a:t>Jura </a:t>
            </a:r>
            <a:r>
              <a:rPr sz="1800" spc="-5" dirty="0">
                <a:latin typeface="Calibri"/>
                <a:cs typeface="Calibri"/>
              </a:rPr>
              <a:t>pour</a:t>
            </a:r>
            <a:r>
              <a:rPr sz="1800" spc="5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2020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Versement </a:t>
            </a:r>
            <a:r>
              <a:rPr sz="1800" spc="-10" dirty="0">
                <a:latin typeface="Calibri"/>
                <a:cs typeface="Calibri"/>
              </a:rPr>
              <a:t>de </a:t>
            </a:r>
            <a:r>
              <a:rPr sz="1800" dirty="0">
                <a:latin typeface="Calibri"/>
                <a:cs typeface="Calibri"/>
              </a:rPr>
              <a:t>la </a:t>
            </a:r>
            <a:r>
              <a:rPr sz="1800" spc="-5" dirty="0">
                <a:latin typeface="Calibri"/>
                <a:cs typeface="Calibri"/>
              </a:rPr>
              <a:t>Confédération </a:t>
            </a:r>
            <a:r>
              <a:rPr sz="1800" dirty="0">
                <a:latin typeface="Calibri"/>
                <a:cs typeface="Calibri"/>
              </a:rPr>
              <a:t>le 4.5 % de la </a:t>
            </a:r>
            <a:r>
              <a:rPr sz="1800" spc="-5" dirty="0">
                <a:latin typeface="Calibri"/>
                <a:cs typeface="Calibri"/>
              </a:rPr>
              <a:t>masse salariale </a:t>
            </a:r>
            <a:r>
              <a:rPr sz="1800" dirty="0">
                <a:latin typeface="Calibri"/>
                <a:cs typeface="Calibri"/>
              </a:rPr>
              <a:t>versée </a:t>
            </a:r>
            <a:r>
              <a:rPr sz="1800" spc="5" dirty="0">
                <a:latin typeface="Calibri"/>
                <a:cs typeface="Calibri"/>
              </a:rPr>
              <a:t>aux </a:t>
            </a:r>
            <a:r>
              <a:rPr sz="1800" spc="-5" dirty="0">
                <a:latin typeface="Calibri"/>
                <a:cs typeface="Calibri"/>
              </a:rPr>
              <a:t>travailleurs</a:t>
            </a:r>
            <a:r>
              <a:rPr sz="1800" spc="5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frontaliers</a:t>
            </a:r>
            <a:endParaRPr sz="1800">
              <a:latin typeface="Calibri"/>
              <a:cs typeface="Calibri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7036796"/>
              </p:ext>
            </p:extLst>
          </p:nvPr>
        </p:nvGraphicFramePr>
        <p:xfrm>
          <a:off x="425450" y="1620208"/>
          <a:ext cx="11444166" cy="42270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22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72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65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52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56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272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0898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5668">
                <a:tc>
                  <a:txBody>
                    <a:bodyPr/>
                    <a:lstStyle/>
                    <a:p>
                      <a:pPr marL="31750">
                        <a:lnSpc>
                          <a:spcPts val="1710"/>
                        </a:lnSpc>
                      </a:pPr>
                      <a:r>
                        <a:rPr sz="1800" b="1" dirty="0">
                          <a:latin typeface="Calibri"/>
                          <a:cs typeface="Calibri"/>
                        </a:rPr>
                        <a:t>4.5 % de </a:t>
                      </a:r>
                      <a:r>
                        <a:rPr sz="1800" b="1" spc="-5" dirty="0">
                          <a:latin typeface="Calibri"/>
                          <a:cs typeface="Calibri"/>
                        </a:rPr>
                        <a:t>627</a:t>
                      </a:r>
                      <a:r>
                        <a:rPr sz="1800" b="1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 dirty="0">
                          <a:latin typeface="Calibri"/>
                          <a:cs typeface="Calibri"/>
                        </a:rPr>
                        <a:t>MF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ts val="1710"/>
                        </a:lnSpc>
                      </a:pPr>
                      <a:r>
                        <a:rPr sz="1800" b="1" dirty="0">
                          <a:latin typeface="Calibri"/>
                          <a:cs typeface="Calibri"/>
                        </a:rPr>
                        <a:t>=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ts val="1710"/>
                        </a:lnSpc>
                      </a:pPr>
                      <a:r>
                        <a:rPr sz="1800" b="1" spc="-5" dirty="0">
                          <a:latin typeface="Calibri"/>
                          <a:cs typeface="Calibri"/>
                        </a:rPr>
                        <a:t>100</a:t>
                      </a:r>
                      <a:r>
                        <a:rPr sz="1800" b="1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%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R="133985" algn="r">
                        <a:lnSpc>
                          <a:spcPts val="1710"/>
                        </a:lnSpc>
                      </a:pPr>
                      <a:r>
                        <a:rPr sz="1800" b="1" spc="-5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8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83820">
                        <a:lnSpc>
                          <a:spcPts val="1710"/>
                        </a:lnSpc>
                      </a:pPr>
                      <a:r>
                        <a:rPr sz="1800" b="1" spc="-5" dirty="0">
                          <a:latin typeface="Calibri"/>
                          <a:cs typeface="Calibri"/>
                        </a:rPr>
                        <a:t>MF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3516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Part</a:t>
                      </a:r>
                      <a:r>
                        <a:rPr sz="18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cantonale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098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10</a:t>
                      </a:r>
                      <a:r>
                        <a:rPr sz="18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%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09855" marB="0"/>
                </a:tc>
                <a:tc gridSpan="2">
                  <a:txBody>
                    <a:bodyPr/>
                    <a:lstStyle/>
                    <a:p>
                      <a:pPr marR="76200" algn="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2.8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09855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MF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09855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4264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Part aux</a:t>
                      </a:r>
                      <a:r>
                        <a:rPr sz="18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communes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905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5969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90</a:t>
                      </a:r>
                      <a:r>
                        <a:rPr sz="18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%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90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28067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25.2</a:t>
                      </a:r>
                      <a:r>
                        <a:rPr sz="18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MF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905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2483">
                <a:tc gridSpan="2">
                  <a:txBody>
                    <a:bodyPr/>
                    <a:lstStyle/>
                    <a:p>
                      <a:pPr marL="488950" indent="-228600">
                        <a:lnSpc>
                          <a:spcPct val="100000"/>
                        </a:lnSpc>
                        <a:spcBef>
                          <a:spcPts val="1095"/>
                        </a:spcBef>
                        <a:buFont typeface="Symbol"/>
                        <a:buChar char=""/>
                        <a:tabLst>
                          <a:tab pos="488950" algn="l"/>
                        </a:tabLst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Fonds de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péréquation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39065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109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27</a:t>
                      </a:r>
                      <a:r>
                        <a:rPr sz="18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%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39065" marB="0"/>
                </a:tc>
                <a:tc>
                  <a:txBody>
                    <a:bodyPr/>
                    <a:lstStyle/>
                    <a:p>
                      <a:pPr marR="273050" algn="r">
                        <a:lnSpc>
                          <a:spcPct val="100000"/>
                        </a:lnSpc>
                        <a:spcBef>
                          <a:spcPts val="109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7.56</a:t>
                      </a:r>
                      <a:r>
                        <a:rPr sz="1800" spc="-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MF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39065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77850">
                        <a:lnSpc>
                          <a:spcPct val="100000"/>
                        </a:lnSpc>
                        <a:spcBef>
                          <a:spcPts val="1095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Communes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au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bénéfice</a:t>
                      </a:r>
                      <a:r>
                        <a:rPr sz="18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péréquation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3906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6680">
                <a:tc gridSpan="2">
                  <a:txBody>
                    <a:bodyPr/>
                    <a:lstStyle/>
                    <a:p>
                      <a:pPr marL="488950" indent="-228600">
                        <a:lnSpc>
                          <a:spcPct val="100000"/>
                        </a:lnSpc>
                        <a:spcBef>
                          <a:spcPts val="1090"/>
                        </a:spcBef>
                        <a:buFont typeface="Symbol"/>
                        <a:buChar char=""/>
                        <a:tabLst>
                          <a:tab pos="488950" algn="l"/>
                        </a:tabLst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Communes selon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nombre</a:t>
                      </a:r>
                      <a:r>
                        <a:rPr sz="18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habitants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3843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1090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18</a:t>
                      </a:r>
                      <a:r>
                        <a:rPr sz="18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%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38430" marB="0"/>
                </a:tc>
                <a:tc>
                  <a:txBody>
                    <a:bodyPr/>
                    <a:lstStyle/>
                    <a:p>
                      <a:pPr marR="274320" algn="r">
                        <a:lnSpc>
                          <a:spcPct val="100000"/>
                        </a:lnSpc>
                        <a:spcBef>
                          <a:spcPts val="1090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5.04</a:t>
                      </a:r>
                      <a:r>
                        <a:rPr sz="1800" spc="-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MF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3843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77850">
                        <a:lnSpc>
                          <a:spcPct val="100000"/>
                        </a:lnSpc>
                        <a:spcBef>
                          <a:spcPts val="1090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Toutes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les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communes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3843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58951">
                <a:tc gridSpan="2">
                  <a:txBody>
                    <a:bodyPr/>
                    <a:lstStyle/>
                    <a:p>
                      <a:pPr marL="48895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8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./. mesure OPTIMA </a:t>
                      </a:r>
                      <a:r>
                        <a:rPr sz="18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125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488950" indent="-228600">
                        <a:lnSpc>
                          <a:spcPct val="100000"/>
                        </a:lnSpc>
                        <a:spcBef>
                          <a:spcPts val="1395"/>
                        </a:spcBef>
                        <a:buFont typeface="Symbol"/>
                        <a:buChar char=""/>
                        <a:tabLst>
                          <a:tab pos="488950" algn="l"/>
                        </a:tabLst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Part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communale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selon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masse</a:t>
                      </a:r>
                      <a:r>
                        <a:rPr sz="18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salariale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5461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5969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45</a:t>
                      </a:r>
                      <a:r>
                        <a:rPr sz="18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%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70815" algn="ct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8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- 1.88</a:t>
                      </a:r>
                      <a:r>
                        <a:rPr sz="1800" spc="-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MF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R="103505" algn="ctr">
                        <a:lnSpc>
                          <a:spcPct val="100000"/>
                        </a:lnSpc>
                        <a:spcBef>
                          <a:spcPts val="1395"/>
                        </a:spcBef>
                      </a:pPr>
                      <a:r>
                        <a:rPr sz="1800" u="heavy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12.6</a:t>
                      </a:r>
                      <a:r>
                        <a:rPr sz="1800" u="heavy" spc="-100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u="heavy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MF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5461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7785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lang="fr-CH" sz="1800" strike="noStrike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Proposition de clôturer cette mesure</a:t>
                      </a:r>
                    </a:p>
                  </a:txBody>
                  <a:tcPr marL="0" marR="0" marT="5461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5452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0979">
                        <a:lnSpc>
                          <a:spcPts val="2150"/>
                        </a:lnSpc>
                        <a:spcBef>
                          <a:spcPts val="860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25.2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MF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0922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CD1805-C8A5-4896-8634-0404182AF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13267"/>
            <a:ext cx="10409808" cy="1195937"/>
          </a:xfrm>
        </p:spPr>
        <p:txBody>
          <a:bodyPr>
            <a:normAutofit fontScale="90000"/>
          </a:bodyPr>
          <a:lstStyle/>
          <a:p>
            <a:br>
              <a:rPr lang="fr-CH" b="1" dirty="0"/>
            </a:br>
            <a:r>
              <a:rPr lang="fr-CH" b="1" dirty="0"/>
              <a:t>Q 9. Mutualisation de l’impôt sur les frontaliers </a:t>
            </a:r>
            <a:br>
              <a:rPr lang="fr-CH" dirty="0"/>
            </a:br>
            <a:br>
              <a:rPr lang="fr-CH" dirty="0"/>
            </a:br>
            <a:r>
              <a:rPr lang="fr-CH" sz="3600" dirty="0">
                <a:solidFill>
                  <a:srgbClr val="FF0000"/>
                </a:solidFill>
              </a:rPr>
              <a:t>Piste de réflexion qui pourrait être explorée: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E42FBFBA-C2B0-41BE-9B2B-F97224FFCC51}"/>
              </a:ext>
            </a:extLst>
          </p:cNvPr>
          <p:cNvSpPr txBox="1"/>
          <p:nvPr/>
        </p:nvSpPr>
        <p:spPr>
          <a:xfrm>
            <a:off x="838200" y="2210628"/>
            <a:ext cx="10346473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fr-CH" sz="3600" dirty="0"/>
              <a:t>Affecter une part allant au Fonds de péréquation aux cas de rigueur pour les communes subissant un choc financier avec le passage au système proposé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fr-CH" sz="3600" dirty="0"/>
              <a:t>Associer étroitement les communes à l’étude de ce point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fr-CH" sz="3600" dirty="0"/>
              <a:t>Illustrer concrètement les impacts financiers</a:t>
            </a:r>
          </a:p>
        </p:txBody>
      </p:sp>
    </p:spTree>
    <p:extLst>
      <p:ext uri="{BB962C8B-B14F-4D97-AF65-F5344CB8AC3E}">
        <p14:creationId xmlns:p14="http://schemas.microsoft.com/office/powerpoint/2010/main" val="5586356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CD1805-C8A5-4896-8634-0404182AF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3268"/>
            <a:ext cx="10515600" cy="1268644"/>
          </a:xfrm>
        </p:spPr>
        <p:txBody>
          <a:bodyPr>
            <a:normAutofit fontScale="90000"/>
          </a:bodyPr>
          <a:lstStyle/>
          <a:p>
            <a:br>
              <a:rPr lang="fr-CH" b="1" dirty="0"/>
            </a:br>
            <a:br>
              <a:rPr lang="fr-CH" b="1" dirty="0"/>
            </a:br>
            <a:r>
              <a:rPr lang="fr-CH" b="1" dirty="0"/>
              <a:t>10.2 Transfert responsabilité opérationnelle de   </a:t>
            </a:r>
            <a:br>
              <a:rPr lang="fr-CH" b="1" dirty="0"/>
            </a:br>
            <a:r>
              <a:rPr lang="fr-CH" b="1" dirty="0"/>
              <a:t>         l’Enseignement au Canton </a:t>
            </a:r>
            <a:br>
              <a:rPr lang="fr-CH" b="1" dirty="0"/>
            </a:br>
            <a:br>
              <a:rPr lang="fr-CH" dirty="0"/>
            </a:br>
            <a:endParaRPr lang="fr-CH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E42FBFBA-C2B0-41BE-9B2B-F97224FFCC51}"/>
              </a:ext>
            </a:extLst>
          </p:cNvPr>
          <p:cNvSpPr txBox="1"/>
          <p:nvPr/>
        </p:nvSpPr>
        <p:spPr>
          <a:xfrm>
            <a:off x="838200" y="1109359"/>
            <a:ext cx="110490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fr-CH" sz="3200" dirty="0"/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r-CH" sz="2800" dirty="0"/>
              <a:t>Possibilité de transférer la responsabilité opérationnelle au Canton impliquant (commission d’école, fermeture de classe, définition des cercles scolaires, nomination des enseignants, etc.) et ce, pour autant que l’étude du dossier </a:t>
            </a:r>
            <a:r>
              <a:rPr lang="fr-CH" sz="2800" dirty="0">
                <a:solidFill>
                  <a:srgbClr val="FF0000"/>
                </a:solidFill>
              </a:rPr>
              <a:t>ne</a:t>
            </a:r>
            <a:r>
              <a:rPr lang="fr-CH" sz="2800" dirty="0"/>
              <a:t> </a:t>
            </a:r>
            <a:r>
              <a:rPr lang="fr-CH" sz="2800" dirty="0">
                <a:solidFill>
                  <a:srgbClr val="FF0000"/>
                </a:solidFill>
              </a:rPr>
              <a:t>soit retardée</a:t>
            </a:r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fr-CH" sz="2800" dirty="0"/>
              <a:t>      →	</a:t>
            </a:r>
            <a:r>
              <a:rPr lang="fr-CH" sz="2800" b="1" dirty="0">
                <a:solidFill>
                  <a:srgbClr val="FF0000"/>
                </a:solidFill>
              </a:rPr>
              <a:t> Abandon de tout pouvoir décisionnel pour les communes</a:t>
            </a:r>
            <a:endParaRPr lang="fr-CH" sz="2800" strike="sngStrike" dirty="0">
              <a:solidFill>
                <a:srgbClr val="FF0000"/>
              </a:solidFill>
            </a:endParaRP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fr-CH" sz="2800" dirty="0"/>
              <a:t>Avec la refonte RPT-JU, discuter d‘une nouvelle répartition des charges de l’Enseignement en définissant la participation financière des communes par rapport au pouvoir décisionnel  (qui commande, paie)</a:t>
            </a:r>
          </a:p>
          <a:p>
            <a:pPr>
              <a:spcBef>
                <a:spcPts val="1800"/>
              </a:spcBef>
            </a:pPr>
            <a:r>
              <a:rPr lang="fr-CH" sz="2800" dirty="0"/>
              <a:t>     →	</a:t>
            </a:r>
            <a:r>
              <a:rPr lang="fr-CH" sz="2800" b="1" dirty="0">
                <a:solidFill>
                  <a:srgbClr val="FF0000"/>
                </a:solidFill>
              </a:rPr>
              <a:t>Maintien du droit décisionnel pour les communes</a:t>
            </a:r>
          </a:p>
        </p:txBody>
      </p:sp>
    </p:spTree>
    <p:extLst>
      <p:ext uri="{BB962C8B-B14F-4D97-AF65-F5344CB8AC3E}">
        <p14:creationId xmlns:p14="http://schemas.microsoft.com/office/powerpoint/2010/main" val="24175126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Image associée">
            <a:extLst>
              <a:ext uri="{FF2B5EF4-FFF2-40B4-BE49-F238E27FC236}">
                <a16:creationId xmlns:a16="http://schemas.microsoft.com/office/drawing/2014/main" id="{6C1EC2FC-4CF6-4052-8CC2-51DD15A3D3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68" y="886007"/>
            <a:ext cx="6530009" cy="4441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Résultat de recherche d'images pour &quot;sigle pour réflexion&quot;">
            <a:extLst>
              <a:ext uri="{FF2B5EF4-FFF2-40B4-BE49-F238E27FC236}">
                <a16:creationId xmlns:a16="http://schemas.microsoft.com/office/drawing/2014/main" id="{A71CACD1-E5E8-42A6-B4AB-8560E3C476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2149" y="2551563"/>
            <a:ext cx="3133999" cy="1886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5674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CD1805-C8A5-4896-8634-0404182AF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3267"/>
            <a:ext cx="10515600" cy="1896533"/>
          </a:xfrm>
        </p:spPr>
        <p:txBody>
          <a:bodyPr>
            <a:normAutofit fontScale="90000"/>
          </a:bodyPr>
          <a:lstStyle/>
          <a:p>
            <a:r>
              <a:rPr lang="fr-CH" b="1" dirty="0"/>
              <a:t>Q 1. </a:t>
            </a:r>
            <a:r>
              <a:rPr lang="fr-CH" b="1" dirty="0">
                <a:solidFill>
                  <a:srgbClr val="FF0000"/>
                </a:solidFill>
              </a:rPr>
              <a:t>Pas de </a:t>
            </a:r>
            <a:r>
              <a:rPr lang="fr-CH" b="1" dirty="0"/>
              <a:t>transfert responsabilité opérationnelle 	de l’aide sociale aux communes  </a:t>
            </a:r>
            <a:br>
              <a:rPr lang="fr-CH" dirty="0"/>
            </a:br>
            <a:endParaRPr lang="fr-CH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E42FBFBA-C2B0-41BE-9B2B-F97224FFCC51}"/>
              </a:ext>
            </a:extLst>
          </p:cNvPr>
          <p:cNvSpPr txBox="1"/>
          <p:nvPr/>
        </p:nvSpPr>
        <p:spPr>
          <a:xfrm>
            <a:off x="6453213" y="1855806"/>
            <a:ext cx="4595191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CH" sz="3200" dirty="0"/>
              <a:t>Pas de transfert de responsabilité car le système actuel fonctionne, tout en étant perfectible grâce à COHESION-JU</a:t>
            </a:r>
          </a:p>
          <a:p>
            <a:endParaRPr lang="fr-CH" sz="2800" dirty="0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3CC716B6-3CC4-4C8D-8EA6-F94846B12131}"/>
              </a:ext>
            </a:extLst>
          </p:cNvPr>
          <p:cNvSpPr/>
          <p:nvPr/>
        </p:nvSpPr>
        <p:spPr>
          <a:xfrm>
            <a:off x="646047" y="2140364"/>
            <a:ext cx="5526155" cy="3458816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fr-CH" sz="3200" b="1" dirty="0">
                <a:solidFill>
                  <a:schemeClr val="tx1"/>
                </a:solidFill>
              </a:rPr>
              <a:t>Convergence Gouvernement -  Comité AJC</a:t>
            </a:r>
          </a:p>
        </p:txBody>
      </p:sp>
      <p:pic>
        <p:nvPicPr>
          <p:cNvPr id="17" name="Image 16" descr="Image associée">
            <a:extLst>
              <a:ext uri="{FF2B5EF4-FFF2-40B4-BE49-F238E27FC236}">
                <a16:creationId xmlns:a16="http://schemas.microsoft.com/office/drawing/2014/main" id="{2013B7CB-D6BC-4093-8A26-EEDBF466196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4988" y="978202"/>
            <a:ext cx="1106350" cy="5247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44360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CD1805-C8A5-4896-8634-0404182AF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3267"/>
            <a:ext cx="10515600" cy="1896533"/>
          </a:xfrm>
        </p:spPr>
        <p:txBody>
          <a:bodyPr>
            <a:normAutofit fontScale="90000"/>
          </a:bodyPr>
          <a:lstStyle/>
          <a:p>
            <a:r>
              <a:rPr lang="fr-CH" b="1" dirty="0"/>
              <a:t>Q 2. </a:t>
            </a:r>
            <a:r>
              <a:rPr lang="fr-CH" b="1" dirty="0">
                <a:solidFill>
                  <a:srgbClr val="FF0000"/>
                </a:solidFill>
              </a:rPr>
              <a:t>Pas de </a:t>
            </a:r>
            <a:r>
              <a:rPr lang="fr-CH" b="1" dirty="0"/>
              <a:t>Transfert responsabilité opérationnelle 	de l’accueil de la petite enfance</a:t>
            </a:r>
            <a:br>
              <a:rPr lang="fr-CH" dirty="0"/>
            </a:br>
            <a:endParaRPr lang="fr-CH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E42FBFBA-C2B0-41BE-9B2B-F97224FFCC51}"/>
              </a:ext>
            </a:extLst>
          </p:cNvPr>
          <p:cNvSpPr txBox="1"/>
          <p:nvPr/>
        </p:nvSpPr>
        <p:spPr>
          <a:xfrm>
            <a:off x="6989885" y="2174271"/>
            <a:ext cx="485424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3200" dirty="0"/>
              <a:t>Pas de transfert de la responsabilité car le système actuel fonctionne, il est également perfectible</a:t>
            </a: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3CC716B6-3CC4-4C8D-8EA6-F94846B12131}"/>
              </a:ext>
            </a:extLst>
          </p:cNvPr>
          <p:cNvSpPr/>
          <p:nvPr/>
        </p:nvSpPr>
        <p:spPr>
          <a:xfrm>
            <a:off x="838200" y="2209800"/>
            <a:ext cx="5526155" cy="3458816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fr-CH" sz="3200" b="1" dirty="0">
                <a:solidFill>
                  <a:schemeClr val="tx1"/>
                </a:solidFill>
              </a:rPr>
              <a:t>Convergence Gouvernement -  Comité AJC</a:t>
            </a:r>
          </a:p>
        </p:txBody>
      </p:sp>
      <p:pic>
        <p:nvPicPr>
          <p:cNvPr id="17" name="Image 16" descr="Image associée">
            <a:extLst>
              <a:ext uri="{FF2B5EF4-FFF2-40B4-BE49-F238E27FC236}">
                <a16:creationId xmlns:a16="http://schemas.microsoft.com/office/drawing/2014/main" id="{2013B7CB-D6BC-4093-8A26-EEDBF466196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6636" y="1078274"/>
            <a:ext cx="1106350" cy="5247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22305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CD1805-C8A5-4896-8634-0404182AF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3267"/>
            <a:ext cx="10515600" cy="1896533"/>
          </a:xfrm>
        </p:spPr>
        <p:txBody>
          <a:bodyPr>
            <a:normAutofit fontScale="90000"/>
          </a:bodyPr>
          <a:lstStyle/>
          <a:p>
            <a:r>
              <a:rPr lang="fr-CH" b="1" dirty="0"/>
              <a:t>Q 3. Nouveau barème linéaire de la péréquation        </a:t>
            </a:r>
            <a:br>
              <a:rPr lang="fr-CH" b="1" dirty="0"/>
            </a:br>
            <a:r>
              <a:rPr lang="fr-CH" b="1" dirty="0"/>
              <a:t>        des  ressources</a:t>
            </a:r>
            <a:br>
              <a:rPr lang="fr-CH" dirty="0"/>
            </a:br>
            <a:endParaRPr lang="fr-CH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E42FBFBA-C2B0-41BE-9B2B-F97224FFCC51}"/>
              </a:ext>
            </a:extLst>
          </p:cNvPr>
          <p:cNvSpPr txBox="1"/>
          <p:nvPr/>
        </p:nvSpPr>
        <p:spPr>
          <a:xfrm>
            <a:off x="6400800" y="2383771"/>
            <a:ext cx="544333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fr-CH" sz="3200" dirty="0"/>
              <a:t>Calculer un nouveau barème basé sur un système solidaire</a:t>
            </a:r>
          </a:p>
          <a:p>
            <a:pPr>
              <a:spcAft>
                <a:spcPts val="1200"/>
              </a:spcAft>
            </a:pPr>
            <a:endParaRPr lang="fr-CH" sz="3200" dirty="0"/>
          </a:p>
          <a:p>
            <a:r>
              <a:rPr lang="fr-CH" sz="3200" dirty="0"/>
              <a:t>Illustrer concrètement les impacts du nouveau système</a:t>
            </a: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3CC716B6-3CC4-4C8D-8EA6-F94846B12131}"/>
              </a:ext>
            </a:extLst>
          </p:cNvPr>
          <p:cNvSpPr/>
          <p:nvPr/>
        </p:nvSpPr>
        <p:spPr>
          <a:xfrm>
            <a:off x="838201" y="2209800"/>
            <a:ext cx="5112026" cy="3316357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fr-CH" sz="3200" b="1" dirty="0">
                <a:solidFill>
                  <a:schemeClr val="tx1"/>
                </a:solidFill>
              </a:rPr>
              <a:t>Convergence Gouvernement -  Comité AJC</a:t>
            </a:r>
          </a:p>
        </p:txBody>
      </p:sp>
      <p:pic>
        <p:nvPicPr>
          <p:cNvPr id="17" name="Image 16" descr="Image associée">
            <a:extLst>
              <a:ext uri="{FF2B5EF4-FFF2-40B4-BE49-F238E27FC236}">
                <a16:creationId xmlns:a16="http://schemas.microsoft.com/office/drawing/2014/main" id="{2013B7CB-D6BC-4093-8A26-EEDBF466196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9521" y="999144"/>
            <a:ext cx="1106350" cy="5247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85226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CD1805-C8A5-4896-8634-0404182AF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"/>
            <a:ext cx="10750062" cy="2092570"/>
          </a:xfrm>
        </p:spPr>
        <p:txBody>
          <a:bodyPr>
            <a:normAutofit/>
          </a:bodyPr>
          <a:lstStyle/>
          <a:p>
            <a:r>
              <a:rPr lang="fr-CH" b="1" dirty="0"/>
              <a:t>Q 5.  Compensation des charges effectuée sur     </a:t>
            </a:r>
            <a:br>
              <a:rPr lang="fr-CH" b="1" dirty="0"/>
            </a:br>
            <a:r>
              <a:rPr lang="fr-CH" b="1" dirty="0"/>
              <a:t>          la  base d’un standard de coût </a:t>
            </a:r>
            <a:endParaRPr lang="fr-CH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E42FBFBA-C2B0-41BE-9B2B-F97224FFCC51}"/>
              </a:ext>
            </a:extLst>
          </p:cNvPr>
          <p:cNvSpPr txBox="1"/>
          <p:nvPr/>
        </p:nvSpPr>
        <p:spPr>
          <a:xfrm>
            <a:off x="6241776" y="1571061"/>
            <a:ext cx="5504748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</a:pPr>
            <a:r>
              <a:rPr lang="fr-CH" sz="3200" dirty="0"/>
              <a:t>Sortir Action sociale et Accueil de la petite enfance du principe de compensation des charges</a:t>
            </a:r>
          </a:p>
          <a:p>
            <a:pPr>
              <a:spcBef>
                <a:spcPts val="1800"/>
              </a:spcBef>
            </a:pPr>
            <a:r>
              <a:rPr lang="fr-CH" sz="3200" dirty="0"/>
              <a:t>Vulgarisation et illustration des impacts financiers concrets</a:t>
            </a:r>
          </a:p>
          <a:p>
            <a:pPr>
              <a:spcBef>
                <a:spcPts val="1800"/>
              </a:spcBef>
            </a:pPr>
            <a:r>
              <a:rPr lang="fr-CH" sz="3200" dirty="0"/>
              <a:t>Etudier l’intégration de l’entretien des cours d’eau à condition de ne pas retarder le dossier </a:t>
            </a: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3CC716B6-3CC4-4C8D-8EA6-F94846B12131}"/>
              </a:ext>
            </a:extLst>
          </p:cNvPr>
          <p:cNvSpPr/>
          <p:nvPr/>
        </p:nvSpPr>
        <p:spPr>
          <a:xfrm>
            <a:off x="838201" y="2209800"/>
            <a:ext cx="5112026" cy="3316357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fr-CH" sz="3200" b="1" dirty="0">
                <a:solidFill>
                  <a:schemeClr val="tx1"/>
                </a:solidFill>
              </a:rPr>
              <a:t>Convergence Gouvernement -  Comité AJC</a:t>
            </a:r>
          </a:p>
        </p:txBody>
      </p:sp>
      <p:pic>
        <p:nvPicPr>
          <p:cNvPr id="17" name="Image 16" descr="Image associée">
            <a:extLst>
              <a:ext uri="{FF2B5EF4-FFF2-40B4-BE49-F238E27FC236}">
                <a16:creationId xmlns:a16="http://schemas.microsoft.com/office/drawing/2014/main" id="{2013B7CB-D6BC-4093-8A26-EEDBF466196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7715" y="1046284"/>
            <a:ext cx="1106350" cy="5247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55822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CD1805-C8A5-4896-8634-0404182AF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3267"/>
            <a:ext cx="10515600" cy="1896533"/>
          </a:xfrm>
        </p:spPr>
        <p:txBody>
          <a:bodyPr>
            <a:normAutofit fontScale="90000"/>
          </a:bodyPr>
          <a:lstStyle/>
          <a:p>
            <a:br>
              <a:rPr lang="fr-CH" b="1" dirty="0"/>
            </a:br>
            <a:r>
              <a:rPr lang="fr-CH" b="1" dirty="0"/>
              <a:t>Q 6. Lissage des transferts sur 3 ans</a:t>
            </a:r>
            <a:br>
              <a:rPr lang="fr-CH" dirty="0"/>
            </a:br>
            <a:br>
              <a:rPr lang="fr-CH" dirty="0"/>
            </a:br>
            <a:endParaRPr lang="fr-CH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E42FBFBA-C2B0-41BE-9B2B-F97224FFCC51}"/>
              </a:ext>
            </a:extLst>
          </p:cNvPr>
          <p:cNvSpPr txBox="1"/>
          <p:nvPr/>
        </p:nvSpPr>
        <p:spPr>
          <a:xfrm>
            <a:off x="6400800" y="2383771"/>
            <a:ext cx="544333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</a:pPr>
            <a:r>
              <a:rPr lang="fr-CH" sz="3200" dirty="0"/>
              <a:t>Illustrer les conséquences concrètes de cette mesure</a:t>
            </a: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3CC716B6-3CC4-4C8D-8EA6-F94846B12131}"/>
              </a:ext>
            </a:extLst>
          </p:cNvPr>
          <p:cNvSpPr/>
          <p:nvPr/>
        </p:nvSpPr>
        <p:spPr>
          <a:xfrm>
            <a:off x="838201" y="2209800"/>
            <a:ext cx="5112026" cy="3316357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fr-CH" sz="3200" b="1" dirty="0">
                <a:solidFill>
                  <a:schemeClr val="tx1"/>
                </a:solidFill>
              </a:rPr>
              <a:t>Convergence Gouvernement -  Comité AJC</a:t>
            </a:r>
          </a:p>
        </p:txBody>
      </p:sp>
      <p:pic>
        <p:nvPicPr>
          <p:cNvPr id="17" name="Image 16" descr="Image associée">
            <a:extLst>
              <a:ext uri="{FF2B5EF4-FFF2-40B4-BE49-F238E27FC236}">
                <a16:creationId xmlns:a16="http://schemas.microsoft.com/office/drawing/2014/main" id="{2013B7CB-D6BC-4093-8A26-EEDBF466196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4276" y="736756"/>
            <a:ext cx="1106350" cy="5247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01119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CD1805-C8A5-4896-8634-0404182AF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3268"/>
            <a:ext cx="10515600" cy="1727568"/>
          </a:xfrm>
        </p:spPr>
        <p:txBody>
          <a:bodyPr>
            <a:normAutofit fontScale="90000"/>
          </a:bodyPr>
          <a:lstStyle/>
          <a:p>
            <a:br>
              <a:rPr lang="fr-CH" b="1" dirty="0"/>
            </a:br>
            <a:r>
              <a:rPr lang="fr-CH" b="1" dirty="0"/>
              <a:t>Q 7. </a:t>
            </a:r>
            <a:r>
              <a:rPr lang="fr-CH" sz="4000" b="1" dirty="0"/>
              <a:t>Mutualisation de l’impôt sur les personnes</a:t>
            </a:r>
            <a:br>
              <a:rPr lang="fr-CH" sz="4000" b="1" dirty="0"/>
            </a:br>
            <a:r>
              <a:rPr lang="fr-CH" sz="4000" b="1" dirty="0"/>
              <a:t>         morales avec compensation aux communes</a:t>
            </a:r>
            <a:br>
              <a:rPr lang="fr-CH" dirty="0"/>
            </a:br>
            <a:endParaRPr lang="fr-CH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E42FBFBA-C2B0-41BE-9B2B-F97224FFCC51}"/>
              </a:ext>
            </a:extLst>
          </p:cNvPr>
          <p:cNvSpPr txBox="1"/>
          <p:nvPr/>
        </p:nvSpPr>
        <p:spPr>
          <a:xfrm>
            <a:off x="5923722" y="1881808"/>
            <a:ext cx="5920407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</a:pPr>
            <a:r>
              <a:rPr lang="fr-CH" sz="3200" dirty="0"/>
              <a:t>Associer étroitement les communes à l’étude de ce point</a:t>
            </a:r>
          </a:p>
          <a:p>
            <a:pPr>
              <a:spcBef>
                <a:spcPts val="1800"/>
              </a:spcBef>
            </a:pPr>
            <a:r>
              <a:rPr lang="fr-CH" sz="3200" dirty="0"/>
              <a:t>Définir clé de répartition pour une compensation selon le pro rata des montants encaissés, nombre d’habitants, d’emplois, etc. </a:t>
            </a:r>
          </a:p>
          <a:p>
            <a:pPr>
              <a:spcBef>
                <a:spcPts val="1800"/>
              </a:spcBef>
            </a:pPr>
            <a:r>
              <a:rPr lang="fr-CH" sz="3200" dirty="0"/>
              <a:t>Illustrer concrètement les impacts financiers</a:t>
            </a: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3CC716B6-3CC4-4C8D-8EA6-F94846B12131}"/>
              </a:ext>
            </a:extLst>
          </p:cNvPr>
          <p:cNvSpPr/>
          <p:nvPr/>
        </p:nvSpPr>
        <p:spPr>
          <a:xfrm>
            <a:off x="838201" y="2209800"/>
            <a:ext cx="4953000" cy="3316357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fr-CH" sz="3200" b="1" dirty="0">
                <a:solidFill>
                  <a:schemeClr val="tx1"/>
                </a:solidFill>
              </a:rPr>
              <a:t>Convergence Gouvernement -  Comité AJC</a:t>
            </a:r>
          </a:p>
        </p:txBody>
      </p:sp>
      <p:pic>
        <p:nvPicPr>
          <p:cNvPr id="17" name="Image 16" descr="Image associée">
            <a:extLst>
              <a:ext uri="{FF2B5EF4-FFF2-40B4-BE49-F238E27FC236}">
                <a16:creationId xmlns:a16="http://schemas.microsoft.com/office/drawing/2014/main" id="{2013B7CB-D6BC-4093-8A26-EEDBF466196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9440" y="1029962"/>
            <a:ext cx="1106350" cy="5247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42598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CD1805-C8A5-4896-8634-0404182AF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3678" y="313268"/>
            <a:ext cx="10640122" cy="1671649"/>
          </a:xfrm>
        </p:spPr>
        <p:txBody>
          <a:bodyPr>
            <a:normAutofit fontScale="90000"/>
          </a:bodyPr>
          <a:lstStyle/>
          <a:p>
            <a:br>
              <a:rPr lang="fr-CH" b="1" dirty="0"/>
            </a:br>
            <a:r>
              <a:rPr lang="fr-CH" b="1" dirty="0"/>
              <a:t>Q 4. Principe d’un pourcentage unique du partage</a:t>
            </a:r>
            <a:br>
              <a:rPr lang="fr-CH" b="1" dirty="0"/>
            </a:br>
            <a:r>
              <a:rPr lang="fr-CH" b="1" dirty="0"/>
              <a:t>        des charges entre le Canton et les communes  </a:t>
            </a:r>
            <a:br>
              <a:rPr lang="fr-CH" sz="4000" dirty="0"/>
            </a:br>
            <a:endParaRPr lang="fr-CH" sz="4000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E42FBFBA-C2B0-41BE-9B2B-F97224FFCC51}"/>
              </a:ext>
            </a:extLst>
          </p:cNvPr>
          <p:cNvSpPr txBox="1"/>
          <p:nvPr/>
        </p:nvSpPr>
        <p:spPr>
          <a:xfrm>
            <a:off x="5664820" y="1743104"/>
            <a:ext cx="611636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CH" sz="3200" dirty="0"/>
          </a:p>
          <a:p>
            <a:r>
              <a:rPr lang="fr-CH" sz="3200" dirty="0"/>
              <a:t>Actuellement, les taux de répartition ne correspondent pas au pouvoir décisionnel.</a:t>
            </a:r>
          </a:p>
          <a:p>
            <a:endParaRPr lang="fr-CH" sz="3200" dirty="0"/>
          </a:p>
          <a:p>
            <a:r>
              <a:rPr lang="fr-CH" sz="3200" dirty="0"/>
              <a:t>Proposition du Comité : maintien de taux différents en respectant l’adage « qui commande paie »</a:t>
            </a: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3CC716B6-3CC4-4C8D-8EA6-F94846B12131}"/>
              </a:ext>
            </a:extLst>
          </p:cNvPr>
          <p:cNvSpPr/>
          <p:nvPr/>
        </p:nvSpPr>
        <p:spPr>
          <a:xfrm>
            <a:off x="599662" y="2209800"/>
            <a:ext cx="4953000" cy="331635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fr-CH" sz="3200" b="1" dirty="0">
                <a:solidFill>
                  <a:schemeClr val="tx1"/>
                </a:solidFill>
              </a:rPr>
              <a:t>Divergence Gouvernement -  Comité AJC</a:t>
            </a:r>
          </a:p>
        </p:txBody>
      </p:sp>
      <p:pic>
        <p:nvPicPr>
          <p:cNvPr id="6" name="Image 5" descr="Résultat de recherche d'images pour &quot;3 D man réflexion&quot;">
            <a:extLst>
              <a:ext uri="{FF2B5EF4-FFF2-40B4-BE49-F238E27FC236}">
                <a16:creationId xmlns:a16="http://schemas.microsoft.com/office/drawing/2014/main" id="{266AD95B-5C6F-4C88-ACDC-559F447BB5E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1189" y="1437211"/>
            <a:ext cx="1072151" cy="10954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029006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CD1805-C8A5-4896-8634-0404182AF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3268"/>
            <a:ext cx="10515600" cy="1794312"/>
          </a:xfrm>
        </p:spPr>
        <p:txBody>
          <a:bodyPr>
            <a:normAutofit fontScale="90000"/>
          </a:bodyPr>
          <a:lstStyle/>
          <a:p>
            <a:br>
              <a:rPr lang="fr-CH" b="1" dirty="0"/>
            </a:br>
            <a:r>
              <a:rPr lang="fr-CH" b="1" dirty="0"/>
              <a:t>Q 4. Principe d’un pourcentage unique du partage</a:t>
            </a:r>
            <a:br>
              <a:rPr lang="fr-CH" b="1" dirty="0"/>
            </a:br>
            <a:r>
              <a:rPr lang="fr-CH" b="1" dirty="0"/>
              <a:t>        des charges entre le Canton et les communes </a:t>
            </a:r>
            <a:br>
              <a:rPr lang="fr-CH" dirty="0"/>
            </a:br>
            <a:endParaRPr lang="fr-CH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E42FBFBA-C2B0-41BE-9B2B-F97224FFCC51}"/>
              </a:ext>
            </a:extLst>
          </p:cNvPr>
          <p:cNvSpPr txBox="1"/>
          <p:nvPr/>
        </p:nvSpPr>
        <p:spPr>
          <a:xfrm>
            <a:off x="838200" y="1743105"/>
            <a:ext cx="10754138" cy="4601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</a:pPr>
            <a:endParaRPr lang="fr-CH" sz="3200" dirty="0"/>
          </a:p>
          <a:p>
            <a:pPr marL="571500" indent="-5715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fr-CH" sz="3600" dirty="0"/>
              <a:t>Associer étroitement les communes à l’étude de ce point</a:t>
            </a:r>
          </a:p>
          <a:p>
            <a:pPr marL="571500" indent="-5715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fr-CH" sz="3600" dirty="0"/>
              <a:t>Vulgarisation et illustration des impacts financiers concrets</a:t>
            </a:r>
          </a:p>
          <a:p>
            <a:pPr marL="571500" indent="-5715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fr-CH" sz="3600" dirty="0"/>
              <a:t>Proposer des taux qui correspondent aux compétences décisionnelles effectives</a:t>
            </a:r>
          </a:p>
        </p:txBody>
      </p:sp>
    </p:spTree>
    <p:extLst>
      <p:ext uri="{BB962C8B-B14F-4D97-AF65-F5344CB8AC3E}">
        <p14:creationId xmlns:p14="http://schemas.microsoft.com/office/powerpoint/2010/main" val="61358017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13284</TotalTime>
  <Words>678</Words>
  <Application>Microsoft Office PowerPoint</Application>
  <PresentationFormat>Grand écran</PresentationFormat>
  <Paragraphs>87</Paragraphs>
  <Slides>14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Symbol</vt:lpstr>
      <vt:lpstr>Times New Roman</vt:lpstr>
      <vt:lpstr>Thème Office</vt:lpstr>
      <vt:lpstr>        RPT-JU  : Suite à donner à l’étude  Rapport Gouvernement - Comité AJC  Convergences / Divergences Propositions Comité AJC</vt:lpstr>
      <vt:lpstr>Q 1. Pas de transfert responsabilité opérationnelle  de l’aide sociale aux communes   </vt:lpstr>
      <vt:lpstr>Q 2. Pas de Transfert responsabilité opérationnelle  de l’accueil de la petite enfance </vt:lpstr>
      <vt:lpstr>Q 3. Nouveau barème linéaire de la péréquation                 des  ressources </vt:lpstr>
      <vt:lpstr>Q 5.  Compensation des charges effectuée sur                la  base d’un standard de coût </vt:lpstr>
      <vt:lpstr> Q 6. Lissage des transferts sur 3 ans  </vt:lpstr>
      <vt:lpstr> Q 7. Mutualisation de l’impôt sur les personnes          morales avec compensation aux communes </vt:lpstr>
      <vt:lpstr> Q 4. Principe d’un pourcentage unique du partage         des charges entre le Canton et les communes   </vt:lpstr>
      <vt:lpstr> Q 4. Principe d’un pourcentage unique du partage         des charges entre le Canton et les communes  </vt:lpstr>
      <vt:lpstr> Q 9. Mutualisation de l’impôt sur les          frontaliers </vt:lpstr>
      <vt:lpstr>Présentation PowerPoint</vt:lpstr>
      <vt:lpstr> Q 9. Mutualisation de l’impôt sur les frontaliers   Piste de réflexion qui pourrait être explorée:</vt:lpstr>
      <vt:lpstr>  10.2 Transfert responsabilité opérationnelle de             l’Enseignement au Canton   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RPT-JU : Accords de principe</dc:title>
  <dc:creator>Sabine Lachat</dc:creator>
  <cp:lastModifiedBy>Sabine Lachat</cp:lastModifiedBy>
  <cp:revision>95</cp:revision>
  <dcterms:created xsi:type="dcterms:W3CDTF">2019-09-19T13:17:02Z</dcterms:created>
  <dcterms:modified xsi:type="dcterms:W3CDTF">2020-01-28T06:06:10Z</dcterms:modified>
</cp:coreProperties>
</file>